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drawings/drawing2.xml" ContentType="application/vnd.openxmlformats-officedocument.drawingml.chartshapes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tags/tag14.xml" ContentType="application/vnd.openxmlformats-officedocument.presentationml.tags+xml"/>
  <Default Extension="xlsx" ContentType="application/vnd.openxmlformats-officedocument.spreadsheetml.sheet"/>
  <Override PartName="/ppt/charts/chart3.xml" ContentType="application/vnd.openxmlformats-officedocument.drawingml.chart+xml"/>
  <Override PartName="/ppt/tags/tag12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tags/tag17.xml" ContentType="application/vnd.openxmlformats-officedocument.presentationml.tag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tags/tag15.xml" ContentType="application/vnd.openxmlformats-officedocument.presentationml.tags+xml"/>
  <Override PartName="/ppt/charts/chart4.xml" ContentType="application/vnd.openxmlformats-officedocument.drawingml.chart+xml"/>
  <Override PartName="/ppt/tags/tag13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2"/>
  </p:notesMasterIdLst>
  <p:handoutMasterIdLst>
    <p:handoutMasterId r:id="rId23"/>
  </p:handoutMasterIdLst>
  <p:sldIdLst>
    <p:sldId id="256" r:id="rId3"/>
    <p:sldId id="262" r:id="rId4"/>
    <p:sldId id="266" r:id="rId5"/>
    <p:sldId id="264" r:id="rId6"/>
    <p:sldId id="258" r:id="rId7"/>
    <p:sldId id="260" r:id="rId8"/>
    <p:sldId id="261" r:id="rId9"/>
    <p:sldId id="257" r:id="rId10"/>
    <p:sldId id="280" r:id="rId11"/>
    <p:sldId id="268" r:id="rId12"/>
    <p:sldId id="286" r:id="rId13"/>
    <p:sldId id="271" r:id="rId14"/>
    <p:sldId id="273" r:id="rId15"/>
    <p:sldId id="281" r:id="rId16"/>
    <p:sldId id="265" r:id="rId17"/>
    <p:sldId id="274" r:id="rId18"/>
    <p:sldId id="283" r:id="rId19"/>
    <p:sldId id="285" r:id="rId20"/>
    <p:sldId id="282" r:id="rId2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BFD1E7"/>
    <a:srgbClr val="B0C7E2"/>
    <a:srgbClr val="769DCC"/>
    <a:srgbClr val="089CA3"/>
    <a:srgbClr val="0B5395"/>
    <a:srgbClr val="C00000"/>
    <a:srgbClr val="00B050"/>
    <a:srgbClr val="00CC99"/>
    <a:srgbClr val="0066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Classeur_Microsoft_Office_Excel_2007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Classeur_Microsoft_Office_Excel_2007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Classeur_Microsoft_Office_Excel_2007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Classeur_Microsoft_Office_Excel_2007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chart>
    <c:autoTitleDeleted val="1"/>
    <c:plotArea>
      <c:layout>
        <c:manualLayout>
          <c:layoutTarget val="inner"/>
          <c:xMode val="edge"/>
          <c:yMode val="edge"/>
          <c:x val="0.11193004678763001"/>
          <c:y val="2.6184998359580002E-2"/>
          <c:w val="0.87357719958918212"/>
          <c:h val="0.8632072260498691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BW</c:v>
                </c:pt>
              </c:strCache>
            </c:strRef>
          </c:tx>
          <c:spPr>
            <a:solidFill>
              <a:schemeClr val="accent5">
                <a:lumMod val="50000"/>
              </a:schemeClr>
            </a:solidFill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errBars>
            <c:errBarType val="both"/>
            <c:errValType val="cust"/>
            <c:plus>
              <c:numRef>
                <c:f>Sheet1!$E$2:$E$6</c:f>
                <c:numCache>
                  <c:formatCode>General</c:formatCode>
                  <c:ptCount val="5"/>
                </c:numCache>
              </c:numRef>
            </c:plus>
            <c:minus>
              <c:numRef>
                <c:f>Sheet1!$E$2:$E$6</c:f>
                <c:numCache>
                  <c:formatCode>General</c:formatCode>
                  <c:ptCount val="5"/>
                </c:numCache>
              </c:numRef>
            </c:minus>
            <c:spPr>
              <a:ln w="25400" cap="sq">
                <a:miter lim="800000"/>
              </a:ln>
            </c:spPr>
          </c:errBars>
          <c:cat>
            <c:strRef>
              <c:f>Sheet1!$A$2:$A$6</c:f>
              <c:strCache>
                <c:ptCount val="5"/>
                <c:pt idx="0">
                  <c:v>Calcium</c:v>
                </c:pt>
                <c:pt idx="1">
                  <c:v>Protein-energy food supplementation</c:v>
                </c:pt>
                <c:pt idx="2">
                  <c:v>Multiple Micronutrients compared to IFA</c:v>
                </c:pt>
                <c:pt idx="3">
                  <c:v>Iron or Iron and Folic Acid (IFA)</c:v>
                </c:pt>
                <c:pt idx="4">
                  <c:v>n-3 PUFA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86</c:v>
                </c:pt>
                <c:pt idx="1">
                  <c:v>74</c:v>
                </c:pt>
                <c:pt idx="2">
                  <c:v>55</c:v>
                </c:pt>
                <c:pt idx="3">
                  <c:v>42</c:v>
                </c:pt>
                <c:pt idx="4">
                  <c:v>42</c:v>
                </c:pt>
              </c:numCache>
            </c:numRef>
          </c:val>
        </c:ser>
        <c:dLbls/>
        <c:gapWidth val="79"/>
        <c:axId val="40854656"/>
        <c:axId val="40856192"/>
      </c:barChart>
      <c:catAx>
        <c:axId val="40854656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aseline="0">
                <a:latin typeface="Arial" pitchFamily="34" charset="0"/>
              </a:defRPr>
            </a:pPr>
            <a:endParaRPr lang="fr-FR"/>
          </a:p>
        </c:txPr>
        <c:crossAx val="40856192"/>
        <c:crosses val="autoZero"/>
        <c:auto val="1"/>
        <c:lblAlgn val="ctr"/>
        <c:lblOffset val="100"/>
      </c:catAx>
      <c:valAx>
        <c:axId val="40856192"/>
        <c:scaling>
          <c:orientation val="minMax"/>
        </c:scaling>
        <c:axPos val="l"/>
        <c:title>
          <c:tx>
            <c:rich>
              <a:bodyPr rot="0" vert="horz"/>
              <a:lstStyle/>
              <a:p>
                <a:pPr>
                  <a:defRPr sz="1800" b="0">
                    <a:latin typeface="Arial" pitchFamily="34" charset="0"/>
                    <a:cs typeface="Arial" pitchFamily="34" charset="0"/>
                  </a:defRPr>
                </a:pPr>
                <a:r>
                  <a:rPr lang="en-US" sz="1800" b="0" dirty="0" smtClean="0">
                    <a:latin typeface="Arial" pitchFamily="34" charset="0"/>
                    <a:cs typeface="Arial" pitchFamily="34" charset="0"/>
                  </a:rPr>
                  <a:t>g</a:t>
                </a:r>
                <a:endParaRPr lang="en-US" sz="1800" b="0" dirty="0">
                  <a:latin typeface="Arial" pitchFamily="34" charset="0"/>
                  <a:cs typeface="Arial" pitchFamily="34" charset="0"/>
                </a:endParaRPr>
              </a:p>
            </c:rich>
          </c:tx>
          <c:layout>
            <c:manualLayout>
              <c:xMode val="edge"/>
              <c:yMode val="edge"/>
              <c:x val="1.6337327399292504E-2"/>
              <c:y val="0.37356340223097106"/>
            </c:manualLayout>
          </c:layout>
        </c:title>
        <c:numFmt formatCode="General" sourceLinked="1"/>
        <c:tickLblPos val="nextTo"/>
        <c:crossAx val="40854656"/>
        <c:crosses val="autoZero"/>
        <c:crossBetween val="between"/>
        <c:majorUnit val="20"/>
      </c:valAx>
    </c:plotArea>
    <c:plotVisOnly val="1"/>
    <c:dispBlanksAs val="gap"/>
  </c:chart>
  <c:txPr>
    <a:bodyPr/>
    <a:lstStyle/>
    <a:p>
      <a:pPr>
        <a:defRPr sz="1800"/>
      </a:pPr>
      <a:endParaRPr lang="fr-FR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chart>
    <c:autoTitleDeleted val="1"/>
    <c:plotArea>
      <c:layout>
        <c:manualLayout>
          <c:layoutTarget val="inner"/>
          <c:xMode val="edge"/>
          <c:yMode val="edge"/>
          <c:x val="7.1730107667486304E-2"/>
          <c:y val="3.4914124015748033E-2"/>
          <c:w val="0.91110120016163398"/>
          <c:h val="0.74678838582677154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089CA3"/>
            </a:solidFill>
          </c:spPr>
          <c:cat>
            <c:strRef>
              <c:f>Sheet1!$A$2:$A$4</c:f>
              <c:strCache>
                <c:ptCount val="3"/>
                <c:pt idx="0">
                  <c:v>Protein-energy food supplementation</c:v>
                </c:pt>
                <c:pt idx="1">
                  <c:v>Iron or Iron and Folic Acid (IFA)</c:v>
                </c:pt>
                <c:pt idx="2">
                  <c:v>Multiple-micronutrient supplements compared to IFA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32</c:v>
                </c:pt>
                <c:pt idx="1">
                  <c:v>20</c:v>
                </c:pt>
                <c:pt idx="2">
                  <c:v>14</c:v>
                </c:pt>
              </c:numCache>
            </c:numRef>
          </c:val>
        </c:ser>
        <c:dLbls/>
        <c:axId val="90548864"/>
        <c:axId val="123742080"/>
      </c:barChart>
      <c:catAx>
        <c:axId val="90548864"/>
        <c:scaling>
          <c:orientation val="minMax"/>
        </c:scaling>
        <c:axPos val="b"/>
        <c:tickLblPos val="nextTo"/>
        <c:txPr>
          <a:bodyPr/>
          <a:lstStyle/>
          <a:p>
            <a:pPr>
              <a:defRPr sz="1700" b="1" i="0" baseline="0">
                <a:latin typeface="Arial" pitchFamily="34" charset="0"/>
              </a:defRPr>
            </a:pPr>
            <a:endParaRPr lang="fr-FR"/>
          </a:p>
        </c:txPr>
        <c:crossAx val="123742080"/>
        <c:crosses val="autoZero"/>
        <c:lblAlgn val="ctr"/>
        <c:lblOffset val="100"/>
      </c:catAx>
      <c:valAx>
        <c:axId val="123742080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2000">
                <a:latin typeface="Arial" pitchFamily="34" charset="0"/>
                <a:cs typeface="Arial" pitchFamily="34" charset="0"/>
              </a:defRPr>
            </a:pPr>
            <a:endParaRPr lang="fr-FR"/>
          </a:p>
        </c:txPr>
        <c:crossAx val="90548864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fr-FR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chart>
    <c:autoTitleDeleted val="1"/>
    <c:plotArea>
      <c:layout>
        <c:manualLayout>
          <c:layoutTarget val="inner"/>
          <c:xMode val="edge"/>
          <c:yMode val="edge"/>
          <c:x val="7.1730107667486304E-2"/>
          <c:y val="8.8039124015748038E-2"/>
          <c:w val="0.91110120016163398"/>
          <c:h val="0.7661103311753239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0B5395"/>
            </a:solidFill>
          </c:spPr>
          <c:cat>
            <c:strRef>
              <c:f>Sheet1!$A$2:$A$4</c:f>
              <c:strCache>
                <c:ptCount val="3"/>
                <c:pt idx="0">
                  <c:v>Calcium</c:v>
                </c:pt>
                <c:pt idx="1">
                  <c:v>Zinc</c:v>
                </c:pt>
                <c:pt idx="2">
                  <c:v>n-3 PUFA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24</c:v>
                </c:pt>
                <c:pt idx="1">
                  <c:v>14</c:v>
                </c:pt>
                <c:pt idx="2">
                  <c:v>9</c:v>
                </c:pt>
              </c:numCache>
            </c:numRef>
          </c:val>
        </c:ser>
        <c:dLbls/>
        <c:axId val="139549312"/>
        <c:axId val="157561216"/>
      </c:barChart>
      <c:catAx>
        <c:axId val="139549312"/>
        <c:scaling>
          <c:orientation val="minMax"/>
        </c:scaling>
        <c:axPos val="b"/>
        <c:tickLblPos val="nextTo"/>
        <c:txPr>
          <a:bodyPr/>
          <a:lstStyle/>
          <a:p>
            <a:pPr>
              <a:defRPr sz="1700" b="1" i="0" baseline="0">
                <a:latin typeface="Arial" pitchFamily="34" charset="0"/>
              </a:defRPr>
            </a:pPr>
            <a:endParaRPr lang="fr-FR"/>
          </a:p>
        </c:txPr>
        <c:crossAx val="157561216"/>
        <c:crosses val="autoZero"/>
        <c:lblAlgn val="ctr"/>
        <c:lblOffset val="10"/>
      </c:catAx>
      <c:valAx>
        <c:axId val="157561216"/>
        <c:scaling>
          <c:orientation val="minMax"/>
          <c:max val="25"/>
          <c:min val="0"/>
        </c:scaling>
        <c:axPos val="l"/>
        <c:numFmt formatCode="General" sourceLinked="1"/>
        <c:tickLblPos val="nextTo"/>
        <c:txPr>
          <a:bodyPr/>
          <a:lstStyle/>
          <a:p>
            <a:pPr>
              <a:defRPr sz="2000">
                <a:latin typeface="Arial" pitchFamily="34" charset="0"/>
                <a:cs typeface="Arial" pitchFamily="34" charset="0"/>
              </a:defRPr>
            </a:pPr>
            <a:endParaRPr lang="fr-FR"/>
          </a:p>
        </c:txPr>
        <c:crossAx val="139549312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fr-FR"/>
    </a:p>
  </c:txPr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chart>
    <c:autoTitleDeleted val="1"/>
    <c:plotArea>
      <c:layout>
        <c:manualLayout>
          <c:layoutTarget val="inner"/>
          <c:xMode val="edge"/>
          <c:yMode val="edge"/>
          <c:x val="7.1730107667486304E-2"/>
          <c:y val="0.16500035349607622"/>
          <c:w val="0.91110120016163398"/>
          <c:h val="0.73637701871509242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00B050"/>
            </a:solidFill>
          </c:spPr>
          <c:dPt>
            <c:idx val="0"/>
            <c:spPr>
              <a:solidFill>
                <a:srgbClr val="C00000"/>
              </a:solidFill>
            </c:spPr>
          </c:dPt>
          <c:dPt>
            <c:idx val="1"/>
            <c:spPr>
              <a:solidFill>
                <a:srgbClr val="C00000"/>
              </a:solidFill>
            </c:spPr>
          </c:dPt>
          <c:cat>
            <c:strRef>
              <c:f>Sheet1!$A$2:$A$4</c:f>
              <c:strCache>
                <c:ptCount val="3"/>
                <c:pt idx="0">
                  <c:v>IFA</c:v>
                </c:pt>
                <c:pt idx="1">
                  <c:v>Vitamin A</c:v>
                </c:pt>
                <c:pt idx="2">
                  <c:v>Calcium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69</c:v>
                </c:pt>
                <c:pt idx="1">
                  <c:v>19</c:v>
                </c:pt>
                <c:pt idx="2">
                  <c:v>52</c:v>
                </c:pt>
              </c:numCache>
            </c:numRef>
          </c:val>
        </c:ser>
        <c:dLbls/>
        <c:axId val="171284736"/>
        <c:axId val="92165248"/>
      </c:barChart>
      <c:catAx>
        <c:axId val="171284736"/>
        <c:scaling>
          <c:orientation val="minMax"/>
        </c:scaling>
        <c:axPos val="b"/>
        <c:tickLblPos val="nextTo"/>
        <c:txPr>
          <a:bodyPr/>
          <a:lstStyle/>
          <a:p>
            <a:pPr>
              <a:defRPr sz="1700" b="1" i="0" baseline="0">
                <a:latin typeface="Arial" pitchFamily="34" charset="0"/>
              </a:defRPr>
            </a:pPr>
            <a:endParaRPr lang="fr-FR"/>
          </a:p>
        </c:txPr>
        <c:crossAx val="92165248"/>
        <c:crosses val="autoZero"/>
        <c:lblAlgn val="ctr"/>
        <c:lblOffset val="100"/>
      </c:catAx>
      <c:valAx>
        <c:axId val="92165248"/>
        <c:scaling>
          <c:orientation val="minMax"/>
          <c:max val="70"/>
          <c:min val="0"/>
        </c:scaling>
        <c:axPos val="l"/>
        <c:numFmt formatCode="General" sourceLinked="1"/>
        <c:tickLblPos val="nextTo"/>
        <c:txPr>
          <a:bodyPr/>
          <a:lstStyle/>
          <a:p>
            <a:pPr>
              <a:defRPr sz="2000">
                <a:latin typeface="Arial" pitchFamily="34" charset="0"/>
                <a:cs typeface="Arial" pitchFamily="34" charset="0"/>
              </a:defRPr>
            </a:pPr>
            <a:endParaRPr lang="fr-FR"/>
          </a:p>
        </c:txPr>
        <c:crossAx val="171284736"/>
        <c:crosses val="autoZero"/>
        <c:crossBetween val="between"/>
        <c:majorUnit val="10"/>
      </c:valAx>
    </c:plotArea>
    <c:plotVisOnly val="1"/>
    <c:dispBlanksAs val="gap"/>
  </c:chart>
  <c:txPr>
    <a:bodyPr/>
    <a:lstStyle/>
    <a:p>
      <a:pPr>
        <a:defRPr sz="1800"/>
      </a:pPr>
      <a:endParaRPr lang="fr-FR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0.16372</cdr:x>
      <cdr:y>0.87273</cdr:y>
    </cdr:from>
    <cdr:to>
      <cdr:x>0.5892</cdr:x>
      <cdr:y>1</cdr:y>
    </cdr:to>
    <cdr:sp macro="" textlink="">
      <cdr:nvSpPr>
        <cdr:cNvPr id="2" name="Right Brace 1"/>
        <cdr:cNvSpPr/>
      </cdr:nvSpPr>
      <cdr:spPr>
        <a:xfrm xmlns:a="http://schemas.openxmlformats.org/drawingml/2006/main" rot="5400000">
          <a:off x="2811191" y="1977369"/>
          <a:ext cx="504055" cy="3462090"/>
        </a:xfrm>
        <a:prstGeom xmlns:a="http://schemas.openxmlformats.org/drawingml/2006/main" prst="rightBrace">
          <a:avLst>
            <a:gd name="adj1" fmla="val 8333"/>
            <a:gd name="adj2" fmla="val 49167"/>
          </a:avLst>
        </a:prstGeom>
        <a:ln xmlns:a="http://schemas.openxmlformats.org/drawingml/2006/main" w="19050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0.75809</cdr:x>
      <cdr:y>0.87597</cdr:y>
    </cdr:from>
    <cdr:to>
      <cdr:x>0.91738</cdr:x>
      <cdr:y>1</cdr:y>
    </cdr:to>
    <cdr:sp macro="" textlink="">
      <cdr:nvSpPr>
        <cdr:cNvPr id="4" name="Right Brace 3"/>
        <cdr:cNvSpPr/>
      </cdr:nvSpPr>
      <cdr:spPr>
        <a:xfrm xmlns:a="http://schemas.openxmlformats.org/drawingml/2006/main" rot="5400000">
          <a:off x="6564510" y="3163899"/>
          <a:ext cx="504056" cy="1296144"/>
        </a:xfrm>
        <a:prstGeom xmlns:a="http://schemas.openxmlformats.org/drawingml/2006/main" prst="rightBrace">
          <a:avLst/>
        </a:prstGeom>
        <a:ln xmlns:a="http://schemas.openxmlformats.org/drawingml/2006/main" w="19050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0.69614</cdr:x>
      <cdr:y>0.09091</cdr:y>
    </cdr:from>
    <cdr:to>
      <cdr:x>0.97932</cdr:x>
      <cdr:y>0.20748</cdr:y>
    </cdr:to>
    <cdr:sp macro="" textlink="">
      <cdr:nvSpPr>
        <cdr:cNvPr id="5" name="TextBox 10"/>
        <cdr:cNvSpPr txBox="1"/>
      </cdr:nvSpPr>
      <cdr:spPr>
        <a:xfrm xmlns:a="http://schemas.openxmlformats.org/drawingml/2006/main">
          <a:off x="5664410" y="360040"/>
          <a:ext cx="2304209" cy="46166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fr-FR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2400" b="1" dirty="0" smtClean="0">
              <a:latin typeface="Arial" pitchFamily="34" charset="0"/>
              <a:cs typeface="Arial" pitchFamily="34" charset="0"/>
            </a:rPr>
            <a:t>Pre-</a:t>
          </a:r>
          <a:r>
            <a:rPr lang="en-US" sz="2400" b="1" dirty="0" err="1" smtClean="0">
              <a:latin typeface="Arial" pitchFamily="34" charset="0"/>
              <a:cs typeface="Arial" pitchFamily="34" charset="0"/>
            </a:rPr>
            <a:t>eclampsia</a:t>
          </a:r>
          <a:endParaRPr lang="en-US" sz="2400" b="1" dirty="0"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0.23596</cdr:x>
      <cdr:y>0.90909</cdr:y>
    </cdr:from>
    <cdr:to>
      <cdr:x>0.26251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19994" y="3600400"/>
          <a:ext cx="216024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US" sz="1200" b="1" dirty="0" smtClean="0"/>
            <a:t>+</a:t>
          </a:r>
          <a:endParaRPr lang="en-US" sz="1200" b="1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D7F539-B8C4-4F78-97CE-FD35EBC2AD23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E55375-950B-4D03-A883-99AAD45150F9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095779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D83394-7B33-4F7C-8650-94B760459620}" type="datetimeFigureOut">
              <a:rPr lang="fr-FR" smtClean="0"/>
              <a:pPr/>
              <a:t>13/05/2013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2A69A0-74D3-45C7-8C8C-4A9B4B1C040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2126684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2A69A0-74D3-45C7-8C8C-4A9B4B1C040F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8016978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03567" y="3975517"/>
            <a:ext cx="4582870" cy="199869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1- In order to ensure that effective interventions exist, new interventions must be developed or adapted for the home and community.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2- In order to gain benefits of interventions, mothers and families should be aware of and receptive to care, and be able to afford services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3- In order to effectively deliver interventions, frontline workers should have the capabilities to deliver care and be appropriately incentivized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4- In order to enable increased and improved interactions to optimally deliver interventions, supportive policies must exist and be backed by adequate funding and strong leadership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201FF-E532-42F2-9DA3-7FD84E5477A9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79096" y="44624"/>
            <a:ext cx="2057400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B2211-12EC-4D1F-AACE-5926CED0228C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FA5F4-7126-4960-B9B6-12779EA61EFF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83439-BBF8-425F-A506-707F1AEE20CF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D9F39-34E2-403C-83F3-9B6D213D086F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062627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83439-BBF8-425F-A506-707F1AEE20CF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D9F39-34E2-403C-83F3-9B6D213D086F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630186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83439-BBF8-425F-A506-707F1AEE20CF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D9F39-34E2-403C-83F3-9B6D213D086F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433169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83439-BBF8-425F-A506-707F1AEE20CF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D9F39-34E2-403C-83F3-9B6D213D086F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544995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83439-BBF8-425F-A506-707F1AEE20CF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D9F39-34E2-403C-83F3-9B6D213D086F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880938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83439-BBF8-425F-A506-707F1AEE20CF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D9F39-34E2-403C-83F3-9B6D213D086F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478910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83439-BBF8-425F-A506-707F1AEE20CF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D9F39-34E2-403C-83F3-9B6D213D086F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05673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83439-BBF8-425F-A506-707F1AEE20CF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D9F39-34E2-403C-83F3-9B6D213D086F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04201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8148-E446-439F-94ED-2F37E7FF3D31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83439-BBF8-425F-A506-707F1AEE20CF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D9F39-34E2-403C-83F3-9B6D213D086F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47339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83439-BBF8-425F-A506-707F1AEE20CF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D9F39-34E2-403C-83F3-9B6D213D086F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164949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83439-BBF8-425F-A506-707F1AEE20CF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D9F39-34E2-403C-83F3-9B6D213D086F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8426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28688-E179-4EA5-945E-B3F69FB07790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A9572-7D6C-4AAB-B478-E30C39E22B09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DF63F-5EAF-4F05-90E1-C34ACDA35813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0B68C-6E5E-4ACE-BD44-22BCA8FBD40C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C2B9C-FEEE-444A-9E81-14D7C595D613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C5E10-464E-46CC-87F7-8372E948EA59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25E8D-D017-4812-A802-FE821E613B29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0C085-CF1F-49E8-B7A3-A78C698DB429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D83439-BBF8-425F-A506-707F1AEE20CF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1D9F39-34E2-403C-83F3-9B6D213D086F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67544" y="260648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19056" y="260648"/>
            <a:ext cx="2057400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40274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7.xml"/><Relationship Id="rId13" Type="http://schemas.openxmlformats.org/officeDocument/2006/relationships/tags" Target="../tags/tag12.xml"/><Relationship Id="rId18" Type="http://schemas.openxmlformats.org/officeDocument/2006/relationships/tags" Target="../tags/tag17.xml"/><Relationship Id="rId26" Type="http://schemas.openxmlformats.org/officeDocument/2006/relationships/image" Target="../media/image2.png"/><Relationship Id="rId3" Type="http://schemas.openxmlformats.org/officeDocument/2006/relationships/tags" Target="../tags/tag2.xml"/><Relationship Id="rId21" Type="http://schemas.openxmlformats.org/officeDocument/2006/relationships/tags" Target="../tags/tag20.xml"/><Relationship Id="rId7" Type="http://schemas.openxmlformats.org/officeDocument/2006/relationships/tags" Target="../tags/tag6.xml"/><Relationship Id="rId12" Type="http://schemas.openxmlformats.org/officeDocument/2006/relationships/tags" Target="../tags/tag11.xml"/><Relationship Id="rId17" Type="http://schemas.openxmlformats.org/officeDocument/2006/relationships/tags" Target="../tags/tag16.xml"/><Relationship Id="rId25" Type="http://schemas.openxmlformats.org/officeDocument/2006/relationships/image" Target="../media/image1.png"/><Relationship Id="rId2" Type="http://schemas.openxmlformats.org/officeDocument/2006/relationships/tags" Target="../tags/tag1.xml"/><Relationship Id="rId16" Type="http://schemas.openxmlformats.org/officeDocument/2006/relationships/tags" Target="../tags/tag15.xml"/><Relationship Id="rId20" Type="http://schemas.openxmlformats.org/officeDocument/2006/relationships/tags" Target="../tags/tag19.xml"/><Relationship Id="rId1" Type="http://schemas.openxmlformats.org/officeDocument/2006/relationships/vmlDrawing" Target="../drawings/vmlDrawing1.vml"/><Relationship Id="rId6" Type="http://schemas.openxmlformats.org/officeDocument/2006/relationships/tags" Target="../tags/tag5.xml"/><Relationship Id="rId11" Type="http://schemas.openxmlformats.org/officeDocument/2006/relationships/tags" Target="../tags/tag10.xml"/><Relationship Id="rId24" Type="http://schemas.openxmlformats.org/officeDocument/2006/relationships/oleObject" Target="../embeddings/oleObject1.bin"/><Relationship Id="rId5" Type="http://schemas.openxmlformats.org/officeDocument/2006/relationships/tags" Target="../tags/tag4.xml"/><Relationship Id="rId15" Type="http://schemas.openxmlformats.org/officeDocument/2006/relationships/tags" Target="../tags/tag14.xml"/><Relationship Id="rId23" Type="http://schemas.openxmlformats.org/officeDocument/2006/relationships/notesSlide" Target="../notesSlides/notesSlide2.xml"/><Relationship Id="rId10" Type="http://schemas.openxmlformats.org/officeDocument/2006/relationships/tags" Target="../tags/tag9.xml"/><Relationship Id="rId19" Type="http://schemas.openxmlformats.org/officeDocument/2006/relationships/tags" Target="../tags/tag18.xml"/><Relationship Id="rId4" Type="http://schemas.openxmlformats.org/officeDocument/2006/relationships/tags" Target="../tags/tag3.xml"/><Relationship Id="rId9" Type="http://schemas.openxmlformats.org/officeDocument/2006/relationships/tags" Target="../tags/tag8.xml"/><Relationship Id="rId14" Type="http://schemas.openxmlformats.org/officeDocument/2006/relationships/tags" Target="../tags/tag13.xml"/><Relationship Id="rId22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0" y="5445224"/>
            <a:ext cx="9144000" cy="2160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251520" y="5800396"/>
            <a:ext cx="87129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Reynaldo Martorell</a:t>
            </a:r>
          </a:p>
          <a:p>
            <a:r>
              <a:rPr lang="fr-FR" sz="20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Robert W. </a:t>
            </a:r>
            <a:r>
              <a:rPr lang="fr-FR" sz="2000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Woodruff</a:t>
            </a:r>
            <a:r>
              <a:rPr lang="fr-FR" sz="20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000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Professor</a:t>
            </a:r>
            <a:r>
              <a:rPr lang="fr-FR" sz="20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of International Nutrition</a:t>
            </a:r>
          </a:p>
          <a:p>
            <a:r>
              <a:rPr lang="fr-FR" sz="20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Emory </a:t>
            </a:r>
            <a:r>
              <a:rPr lang="fr-FR" sz="2000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University</a:t>
            </a:r>
            <a:endParaRPr lang="fr-FR" sz="20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Image 12" descr="Cou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977146"/>
            <a:ext cx="9144000" cy="4473388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827584" y="2996952"/>
            <a:ext cx="808747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32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Maternal</a:t>
            </a:r>
            <a:r>
              <a:rPr lang="fr-FR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Nutrition and </a:t>
            </a:r>
            <a:r>
              <a:rPr lang="fr-FR" sz="32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Maternal</a:t>
            </a:r>
            <a:r>
              <a:rPr lang="fr-FR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and</a:t>
            </a:r>
            <a:br>
              <a:rPr lang="fr-FR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fr-FR" sz="32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Newborn</a:t>
            </a:r>
            <a:r>
              <a:rPr lang="fr-FR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32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Health</a:t>
            </a:r>
            <a:r>
              <a:rPr lang="fr-FR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: Science and Programs</a:t>
            </a:r>
            <a:endParaRPr lang="fr-FR" sz="3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79096" y="0"/>
            <a:ext cx="2057400" cy="90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10</a:t>
            </a:fld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520259"/>
            <a:ext cx="9180512" cy="365125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Conférence </a:t>
            </a:r>
            <a:r>
              <a:rPr lang="fr-FR" dirty="0">
                <a:solidFill>
                  <a:schemeClr val="bg1"/>
                </a:solidFill>
              </a:rPr>
              <a:t>Internationale contre la malnutrition: </a:t>
            </a:r>
            <a:r>
              <a:rPr lang="fr-FR" dirty="0" err="1">
                <a:solidFill>
                  <a:schemeClr val="bg1"/>
                </a:solidFill>
              </a:rPr>
              <a:t>Maternal</a:t>
            </a:r>
            <a:r>
              <a:rPr lang="fr-FR" dirty="0">
                <a:solidFill>
                  <a:schemeClr val="bg1"/>
                </a:solidFill>
              </a:rPr>
              <a:t> Nutrition and </a:t>
            </a:r>
            <a:r>
              <a:rPr lang="fr-FR" dirty="0" err="1">
                <a:solidFill>
                  <a:schemeClr val="bg1"/>
                </a:solidFill>
              </a:rPr>
              <a:t>Maternal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smtClean="0">
                <a:solidFill>
                  <a:schemeClr val="bg1"/>
                </a:solidFill>
              </a:rPr>
              <a:t>and </a:t>
            </a:r>
            <a:r>
              <a:rPr lang="fr-FR" dirty="0" err="1" smtClean="0">
                <a:solidFill>
                  <a:schemeClr val="bg1"/>
                </a:solidFill>
              </a:rPr>
              <a:t>Newborn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Health</a:t>
            </a:r>
            <a:r>
              <a:rPr lang="fr-FR" dirty="0">
                <a:solidFill>
                  <a:schemeClr val="bg1"/>
                </a:solidFill>
              </a:rPr>
              <a:t>: Science and </a:t>
            </a:r>
            <a:r>
              <a:rPr lang="fr-FR" dirty="0" smtClean="0">
                <a:solidFill>
                  <a:schemeClr val="bg1"/>
                </a:solidFill>
              </a:rPr>
              <a:t>Programs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6" name="Picture 1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79096" y="0"/>
            <a:ext cx="2057400" cy="90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ZoneTexte 10"/>
          <p:cNvSpPr txBox="1"/>
          <p:nvPr/>
        </p:nvSpPr>
        <p:spPr>
          <a:xfrm>
            <a:off x="282353" y="2636912"/>
            <a:ext cx="364157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Objective 2:  </a:t>
            </a:r>
            <a:br>
              <a:rPr lang="fr-FR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</a:br>
            <a:r>
              <a:rPr lang="fr-FR" sz="2400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Review</a:t>
            </a:r>
            <a:r>
              <a:rPr lang="fr-FR" sz="24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perceptions about </a:t>
            </a:r>
            <a:r>
              <a:rPr lang="fr-FR" sz="2400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maternal</a:t>
            </a:r>
            <a:r>
              <a:rPr lang="fr-FR" sz="24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nutrition and program </a:t>
            </a:r>
            <a:r>
              <a:rPr lang="fr-FR" sz="2400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implementation</a:t>
            </a:r>
            <a:r>
              <a:rPr lang="fr-FR" sz="24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in </a:t>
            </a:r>
            <a:r>
              <a:rPr lang="fr-FR" sz="2400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India</a:t>
            </a:r>
            <a:r>
              <a:rPr lang="fr-FR" sz="24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fr-FR" sz="2400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Ethiopia</a:t>
            </a:r>
            <a:r>
              <a:rPr lang="fr-FR" sz="24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fr-FR" sz="2400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Northern</a:t>
            </a:r>
            <a:r>
              <a:rPr lang="fr-FR" sz="24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Nigeria. </a:t>
            </a:r>
            <a:endParaRPr lang="fr-FR" sz="24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843808" y="5949280"/>
            <a:ext cx="648072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latin typeface="Arial" pitchFamily="34" charset="0"/>
                <a:cs typeface="Arial" pitchFamily="34" charset="0"/>
              </a:rPr>
              <a:t>Funded by the Gates Foundation</a:t>
            </a:r>
            <a:br>
              <a:rPr lang="en-US" sz="1400" i="1" dirty="0" smtClean="0">
                <a:latin typeface="Arial" pitchFamily="34" charset="0"/>
                <a:cs typeface="Arial" pitchFamily="34" charset="0"/>
              </a:rPr>
            </a:br>
            <a:r>
              <a:rPr lang="en-US" sz="1200" i="1" dirty="0">
                <a:latin typeface="Arial" pitchFamily="34" charset="0"/>
                <a:cs typeface="Arial" pitchFamily="34" charset="0"/>
              </a:rPr>
              <a:t>http://nsinf.publisher.ingentaconnect.com/content/nsinf/fnb/2012/00000033/a00102s1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245" t="10884" r="31897" b="1393"/>
          <a:stretch/>
        </p:blipFill>
        <p:spPr bwMode="auto">
          <a:xfrm>
            <a:off x="4139952" y="1106671"/>
            <a:ext cx="3600400" cy="4811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14412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566184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prstClr val="white"/>
                </a:solidFill>
              </a:rPr>
              <a:pPr/>
              <a:t>11</a:t>
            </a:fld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520259"/>
            <a:ext cx="9180512" cy="365125"/>
          </a:xfrm>
        </p:spPr>
        <p:txBody>
          <a:bodyPr/>
          <a:lstStyle/>
          <a:p>
            <a:r>
              <a:rPr lang="fr-FR" dirty="0" smtClean="0">
                <a:solidFill>
                  <a:prstClr val="white"/>
                </a:solidFill>
              </a:rPr>
              <a:t>Conférence </a:t>
            </a:r>
            <a:r>
              <a:rPr lang="fr-FR" dirty="0">
                <a:solidFill>
                  <a:prstClr val="white"/>
                </a:solidFill>
              </a:rPr>
              <a:t>Internationale contre la malnutrition: </a:t>
            </a:r>
            <a:r>
              <a:rPr lang="fr-FR" dirty="0" err="1">
                <a:solidFill>
                  <a:prstClr val="white"/>
                </a:solidFill>
              </a:rPr>
              <a:t>Maternal</a:t>
            </a:r>
            <a:r>
              <a:rPr lang="fr-FR" dirty="0">
                <a:solidFill>
                  <a:prstClr val="white"/>
                </a:solidFill>
              </a:rPr>
              <a:t> Nutrition and </a:t>
            </a:r>
            <a:r>
              <a:rPr lang="fr-FR" dirty="0" err="1">
                <a:solidFill>
                  <a:prstClr val="white"/>
                </a:solidFill>
              </a:rPr>
              <a:t>Maternal</a:t>
            </a:r>
            <a:r>
              <a:rPr lang="fr-FR" dirty="0">
                <a:solidFill>
                  <a:prstClr val="white"/>
                </a:solidFill>
              </a:rPr>
              <a:t> </a:t>
            </a:r>
            <a:r>
              <a:rPr lang="fr-FR" dirty="0" smtClean="0">
                <a:solidFill>
                  <a:prstClr val="white"/>
                </a:solidFill>
              </a:rPr>
              <a:t>and </a:t>
            </a:r>
            <a:r>
              <a:rPr lang="fr-FR" dirty="0" err="1" smtClean="0">
                <a:solidFill>
                  <a:prstClr val="white"/>
                </a:solidFill>
              </a:rPr>
              <a:t>Newborn</a:t>
            </a:r>
            <a:r>
              <a:rPr lang="fr-FR" dirty="0" smtClean="0">
                <a:solidFill>
                  <a:prstClr val="white"/>
                </a:solidFill>
              </a:rPr>
              <a:t> </a:t>
            </a:r>
            <a:r>
              <a:rPr lang="fr-FR" dirty="0" err="1">
                <a:solidFill>
                  <a:prstClr val="white"/>
                </a:solidFill>
              </a:rPr>
              <a:t>Health</a:t>
            </a:r>
            <a:r>
              <a:rPr lang="fr-FR" dirty="0">
                <a:solidFill>
                  <a:prstClr val="white"/>
                </a:solidFill>
              </a:rPr>
              <a:t>: Science and </a:t>
            </a:r>
            <a:r>
              <a:rPr lang="fr-FR" dirty="0" smtClean="0">
                <a:solidFill>
                  <a:prstClr val="white"/>
                </a:solidFill>
              </a:rPr>
              <a:t>Programs</a:t>
            </a:r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79096" y="0"/>
            <a:ext cx="2057400" cy="90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0" y="2276872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Urgent need to increase </a:t>
            </a:r>
            <a:r>
              <a:rPr lang="en-US" sz="32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coverage </a:t>
            </a:r>
          </a:p>
          <a:p>
            <a:pPr algn="ctr"/>
            <a:r>
              <a:rPr lang="en-US" sz="32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and effectiveness </a:t>
            </a:r>
            <a:br>
              <a:rPr lang="en-US" sz="32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</a:br>
            <a:r>
              <a:rPr lang="en-US" sz="32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of interventions to enhance women’s </a:t>
            </a:r>
            <a:r>
              <a:rPr lang="en-US" sz="32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nutrition</a:t>
            </a:r>
            <a:endParaRPr lang="fr-FR" sz="3200" b="1" baseline="300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358151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66184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12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520259"/>
            <a:ext cx="9180512" cy="365125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Conférence </a:t>
            </a:r>
            <a:r>
              <a:rPr lang="fr-FR" dirty="0">
                <a:solidFill>
                  <a:schemeClr val="bg1"/>
                </a:solidFill>
              </a:rPr>
              <a:t>Internationale contre la malnutrition: </a:t>
            </a:r>
            <a:r>
              <a:rPr lang="fr-FR" dirty="0" err="1">
                <a:solidFill>
                  <a:schemeClr val="bg1"/>
                </a:solidFill>
              </a:rPr>
              <a:t>Maternal</a:t>
            </a:r>
            <a:r>
              <a:rPr lang="fr-FR" dirty="0">
                <a:solidFill>
                  <a:schemeClr val="bg1"/>
                </a:solidFill>
              </a:rPr>
              <a:t> Nutrition and </a:t>
            </a:r>
            <a:r>
              <a:rPr lang="fr-FR" dirty="0" err="1">
                <a:solidFill>
                  <a:schemeClr val="bg1"/>
                </a:solidFill>
              </a:rPr>
              <a:t>Maternal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smtClean="0">
                <a:solidFill>
                  <a:schemeClr val="bg1"/>
                </a:solidFill>
              </a:rPr>
              <a:t>and </a:t>
            </a:r>
            <a:r>
              <a:rPr lang="fr-FR" dirty="0" err="1" smtClean="0">
                <a:solidFill>
                  <a:schemeClr val="bg1"/>
                </a:solidFill>
              </a:rPr>
              <a:t>Newborn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Health</a:t>
            </a:r>
            <a:r>
              <a:rPr lang="fr-FR" dirty="0">
                <a:solidFill>
                  <a:schemeClr val="bg1"/>
                </a:solidFill>
              </a:rPr>
              <a:t>: Science and </a:t>
            </a:r>
            <a:r>
              <a:rPr lang="fr-FR" dirty="0" smtClean="0">
                <a:solidFill>
                  <a:schemeClr val="bg1"/>
                </a:solidFill>
              </a:rPr>
              <a:t>Programs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79096" y="0"/>
            <a:ext cx="2057400" cy="90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1301859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Selected</a:t>
            </a:r>
            <a:r>
              <a:rPr lang="fr-FR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indicators</a:t>
            </a:r>
            <a:r>
              <a:rPr lang="fr-FR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of </a:t>
            </a:r>
            <a:r>
              <a:rPr lang="fr-FR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maternal</a:t>
            </a:r>
            <a:r>
              <a:rPr lang="fr-FR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nutrition </a:t>
            </a:r>
            <a:br>
              <a:rPr lang="fr-FR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</a:br>
            <a:r>
              <a:rPr lang="fr-FR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in </a:t>
            </a:r>
            <a:r>
              <a:rPr lang="fr-FR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Ethiopia</a:t>
            </a:r>
            <a:r>
              <a:rPr lang="fr-FR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fr-FR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India</a:t>
            </a:r>
            <a:r>
              <a:rPr lang="fr-FR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and Nigeria</a:t>
            </a:r>
            <a:endParaRPr lang="fr-FR" sz="2400" b="1" baseline="300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73550205"/>
              </p:ext>
            </p:extLst>
          </p:nvPr>
        </p:nvGraphicFramePr>
        <p:xfrm>
          <a:off x="152400" y="2426339"/>
          <a:ext cx="8839200" cy="3234909"/>
        </p:xfrm>
        <a:graphic>
          <a:graphicData uri="http://schemas.openxmlformats.org/drawingml/2006/table">
            <a:tbl>
              <a:tblPr lastRow="1"/>
              <a:tblGrid>
                <a:gridCol w="4714910"/>
                <a:gridCol w="1312733"/>
                <a:gridCol w="1377607"/>
                <a:gridCol w="1433950"/>
              </a:tblGrid>
              <a:tr h="609867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baseline="0" dirty="0" smtClean="0">
                          <a:solidFill>
                            <a:schemeClr val="bg1"/>
                          </a:solidFill>
                          <a:latin typeface="Arial"/>
                          <a:ea typeface="Calibri"/>
                          <a:cs typeface="Times New Roman"/>
                        </a:rPr>
                        <a:t>Ethiopia, 2005</a:t>
                      </a:r>
                      <a:endParaRPr lang="en-US" sz="1400" baseline="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baseline="0" dirty="0">
                          <a:solidFill>
                            <a:schemeClr val="bg1"/>
                          </a:solidFill>
                          <a:latin typeface="Arial"/>
                          <a:ea typeface="Calibri"/>
                          <a:cs typeface="Times New Roman"/>
                        </a:rPr>
                        <a:t>Survey</a:t>
                      </a:r>
                      <a:endParaRPr lang="en-US" sz="1400" baseline="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60" marR="609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baseline="0" dirty="0" smtClean="0">
                          <a:solidFill>
                            <a:schemeClr val="bg1"/>
                          </a:solidFill>
                          <a:latin typeface="Arial"/>
                          <a:ea typeface="Calibri"/>
                          <a:cs typeface="Times New Roman"/>
                        </a:rPr>
                        <a:t>India, 2005/6</a:t>
                      </a:r>
                      <a:endParaRPr lang="en-US" sz="1400" baseline="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baseline="0" dirty="0">
                          <a:solidFill>
                            <a:schemeClr val="bg1"/>
                          </a:solidFill>
                          <a:latin typeface="Arial"/>
                          <a:ea typeface="Calibri"/>
                          <a:cs typeface="Times New Roman"/>
                        </a:rPr>
                        <a:t>Survey</a:t>
                      </a:r>
                      <a:endParaRPr lang="en-US" sz="1400" baseline="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60" marR="609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baseline="0" dirty="0" smtClean="0">
                          <a:solidFill>
                            <a:schemeClr val="bg1"/>
                          </a:solidFill>
                          <a:latin typeface="Arial"/>
                          <a:ea typeface="Calibri"/>
                          <a:cs typeface="Times New Roman"/>
                        </a:rPr>
                        <a:t>Nigeria, 2003</a:t>
                      </a:r>
                      <a:endParaRPr lang="en-US" sz="1400" baseline="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baseline="0" dirty="0">
                          <a:solidFill>
                            <a:schemeClr val="bg1"/>
                          </a:solidFill>
                          <a:latin typeface="Arial"/>
                          <a:ea typeface="Calibri"/>
                          <a:cs typeface="Times New Roman"/>
                        </a:rPr>
                        <a:t>Survey</a:t>
                      </a:r>
                      <a:endParaRPr lang="en-US" sz="1400" baseline="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60" marR="609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397874"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Arial"/>
                          <a:ea typeface="Calibri"/>
                          <a:cs typeface="Times New Roman"/>
                        </a:rPr>
                        <a:t>Women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60" marR="609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2421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Arial"/>
                          <a:ea typeface="Calibri"/>
                          <a:cs typeface="Times New Roman"/>
                        </a:rPr>
                        <a:t>Maternal mortality ratio (per 100,000)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60" marR="609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Calibri"/>
                          <a:cs typeface="Times New Roman"/>
                        </a:rPr>
                        <a:t>720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60" marR="609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Calibri"/>
                          <a:cs typeface="Times New Roman"/>
                        </a:rPr>
                        <a:t>450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60" marR="609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Calibri"/>
                          <a:cs typeface="Times New Roman"/>
                        </a:rPr>
                        <a:t>1100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60" marR="609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927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Anemia (</a:t>
                      </a:r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Hb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 &lt; 110g/L) (% pregnant women)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60" marR="609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/>
                          <a:ea typeface="Calibri"/>
                          <a:cs typeface="Times New Roman"/>
                        </a:rPr>
                        <a:t>63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60" marR="609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/>
                          <a:ea typeface="Calibri"/>
                          <a:cs typeface="Times New Roman"/>
                        </a:rPr>
                        <a:t>50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60" marR="609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/>
                          <a:ea typeface="Calibri"/>
                          <a:cs typeface="Times New Roman"/>
                        </a:rPr>
                        <a:t>67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60" marR="609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641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Low BMI (% &lt; 18.5)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60" marR="609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27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60" marR="609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36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60" marR="609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15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60" marR="609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147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No antenatal care (%)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60" marR="609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72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60" marR="609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26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60" marR="609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37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60" marR="609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86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Median age at marriage (y)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60" marR="609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16.1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60" marR="609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17.2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60" marR="609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16.6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60" marR="609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08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Calibri"/>
                          <a:cs typeface="Times New Roman"/>
                        </a:rPr>
                        <a:t>Married women using modern contraception (%)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60" marR="609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14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60" marR="609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27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60" marR="609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8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60" marR="609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792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Calibri"/>
                          <a:cs typeface="Times New Roman"/>
                        </a:rPr>
                        <a:t>Median birth interval (m)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60" marR="609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n/a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60" marR="609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31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60" marR="609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31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60" marR="609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30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Teenage pregnancy (15-19 y, % pregnant or had children)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60" marR="609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17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60" marR="609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16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60" marR="609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Calibri"/>
                          <a:cs typeface="Times New Roman"/>
                        </a:rPr>
                        <a:t>25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60" marR="609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0754386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66184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13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520259"/>
            <a:ext cx="9180512" cy="365125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Conférence </a:t>
            </a:r>
            <a:r>
              <a:rPr lang="fr-FR" dirty="0">
                <a:solidFill>
                  <a:schemeClr val="bg1"/>
                </a:solidFill>
              </a:rPr>
              <a:t>Internationale contre la malnutrition: </a:t>
            </a:r>
            <a:r>
              <a:rPr lang="fr-FR" dirty="0" err="1">
                <a:solidFill>
                  <a:schemeClr val="bg1"/>
                </a:solidFill>
              </a:rPr>
              <a:t>Maternal</a:t>
            </a:r>
            <a:r>
              <a:rPr lang="fr-FR" dirty="0">
                <a:solidFill>
                  <a:schemeClr val="bg1"/>
                </a:solidFill>
              </a:rPr>
              <a:t> Nutrition and </a:t>
            </a:r>
            <a:r>
              <a:rPr lang="fr-FR" dirty="0" err="1">
                <a:solidFill>
                  <a:schemeClr val="bg1"/>
                </a:solidFill>
              </a:rPr>
              <a:t>Maternal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smtClean="0">
                <a:solidFill>
                  <a:schemeClr val="bg1"/>
                </a:solidFill>
              </a:rPr>
              <a:t>and </a:t>
            </a:r>
            <a:r>
              <a:rPr lang="fr-FR" dirty="0" err="1" smtClean="0">
                <a:solidFill>
                  <a:schemeClr val="bg1"/>
                </a:solidFill>
              </a:rPr>
              <a:t>Newborn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Health</a:t>
            </a:r>
            <a:r>
              <a:rPr lang="fr-FR" dirty="0">
                <a:solidFill>
                  <a:schemeClr val="bg1"/>
                </a:solidFill>
              </a:rPr>
              <a:t>: Science and </a:t>
            </a:r>
            <a:r>
              <a:rPr lang="fr-FR" dirty="0" smtClean="0">
                <a:solidFill>
                  <a:schemeClr val="bg1"/>
                </a:solidFill>
              </a:rPr>
              <a:t>Programs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79096" y="0"/>
            <a:ext cx="2057400" cy="90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1383159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Other</a:t>
            </a:r>
            <a:r>
              <a:rPr lang="fr-FR" sz="28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conclusions </a:t>
            </a:r>
            <a:r>
              <a:rPr lang="fr-FR" sz="28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from</a:t>
            </a:r>
            <a:r>
              <a:rPr lang="fr-FR" sz="28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8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our</a:t>
            </a:r>
            <a:r>
              <a:rPr lang="fr-FR" sz="28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8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work</a:t>
            </a:r>
            <a:r>
              <a:rPr lang="fr-FR" sz="28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in countries on </a:t>
            </a:r>
            <a:r>
              <a:rPr lang="fr-FR" sz="28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maternal</a:t>
            </a:r>
            <a:r>
              <a:rPr lang="fr-FR" sz="28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nutrition</a:t>
            </a:r>
            <a:endParaRPr lang="fr-FR" sz="2800" b="1" baseline="300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20"/>
          <p:cNvSpPr>
            <a:spLocks noChangeArrowheads="1"/>
          </p:cNvSpPr>
          <p:nvPr/>
        </p:nvSpPr>
        <p:spPr bwMode="auto">
          <a:xfrm>
            <a:off x="539552" y="2163628"/>
            <a:ext cx="7740352" cy="409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176213">
              <a:buClr>
                <a:srgbClr val="00B0F0"/>
              </a:buClr>
              <a:buSzPct val="150000"/>
            </a:pPr>
            <a:endParaRPr lang="en-US" sz="2000" dirty="0">
              <a:solidFill>
                <a:srgbClr val="000000"/>
              </a:solidFill>
            </a:endParaRPr>
          </a:p>
          <a:p>
            <a:pPr marL="519113" indent="-342900">
              <a:buClr>
                <a:srgbClr val="00B0F0"/>
              </a:buClr>
              <a:buSzPct val="150000"/>
              <a:buFont typeface="Arial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Policy and program decision-makers do not, in general, appreciate the important role of maternal nutrition. </a:t>
            </a:r>
          </a:p>
          <a:p>
            <a:pPr marL="519113" indent="-342900">
              <a:buClr>
                <a:srgbClr val="00B0F0"/>
              </a:buClr>
              <a:buSzPct val="150000"/>
              <a:buFont typeface="Arial" pitchFamily="34" charset="0"/>
              <a:buChar char="•"/>
            </a:pPr>
            <a:endParaRPr lang="en-US" sz="24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519113" indent="-342900">
              <a:buClr>
                <a:srgbClr val="00B0F0"/>
              </a:buClr>
              <a:buSzPct val="150000"/>
              <a:buFont typeface="Arial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This appears to be due to lack of clear guidance and of consensus on what to do</a:t>
            </a:r>
          </a:p>
          <a:p>
            <a:pPr marL="519113" indent="-342900">
              <a:buClr>
                <a:srgbClr val="00B0F0"/>
              </a:buClr>
              <a:buSzPct val="150000"/>
              <a:buFont typeface="Arial" pitchFamily="34" charset="0"/>
              <a:buChar char="•"/>
            </a:pPr>
            <a:endParaRPr lang="en-US" sz="24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519113" indent="-342900">
              <a:buClr>
                <a:srgbClr val="00B0F0"/>
              </a:buClr>
              <a:buSzPct val="150000"/>
              <a:buFont typeface="Arial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Low priority to women’s nutrition results in lack of effective programs to address maternal </a:t>
            </a:r>
            <a:r>
              <a:rPr lang="en-US" sz="24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undernutrition</a:t>
            </a:r>
            <a:r>
              <a:rPr lang="en-US" sz="2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US" sz="24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58298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66184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14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520259"/>
            <a:ext cx="9180512" cy="365125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Conférence </a:t>
            </a:r>
            <a:r>
              <a:rPr lang="fr-FR" dirty="0">
                <a:solidFill>
                  <a:schemeClr val="bg1"/>
                </a:solidFill>
              </a:rPr>
              <a:t>Internationale contre la malnutrition: </a:t>
            </a:r>
            <a:r>
              <a:rPr lang="fr-FR" dirty="0" err="1">
                <a:solidFill>
                  <a:schemeClr val="bg1"/>
                </a:solidFill>
              </a:rPr>
              <a:t>Maternal</a:t>
            </a:r>
            <a:r>
              <a:rPr lang="fr-FR" dirty="0">
                <a:solidFill>
                  <a:schemeClr val="bg1"/>
                </a:solidFill>
              </a:rPr>
              <a:t> Nutrition and </a:t>
            </a:r>
            <a:r>
              <a:rPr lang="fr-FR" dirty="0" err="1">
                <a:solidFill>
                  <a:schemeClr val="bg1"/>
                </a:solidFill>
              </a:rPr>
              <a:t>Maternal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smtClean="0">
                <a:solidFill>
                  <a:schemeClr val="bg1"/>
                </a:solidFill>
              </a:rPr>
              <a:t>and </a:t>
            </a:r>
            <a:r>
              <a:rPr lang="fr-FR" dirty="0" err="1" smtClean="0">
                <a:solidFill>
                  <a:schemeClr val="bg1"/>
                </a:solidFill>
              </a:rPr>
              <a:t>Newborn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Health</a:t>
            </a:r>
            <a:r>
              <a:rPr lang="fr-FR" dirty="0">
                <a:solidFill>
                  <a:schemeClr val="bg1"/>
                </a:solidFill>
              </a:rPr>
              <a:t>: Science and </a:t>
            </a:r>
            <a:r>
              <a:rPr lang="fr-FR" dirty="0" smtClean="0">
                <a:solidFill>
                  <a:schemeClr val="bg1"/>
                </a:solidFill>
              </a:rPr>
              <a:t>Programs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79096" y="0"/>
            <a:ext cx="2057400" cy="90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0" y="2276872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Thinness</a:t>
            </a:r>
            <a:r>
              <a:rPr lang="fr-FR" sz="32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in </a:t>
            </a:r>
            <a:r>
              <a:rPr lang="fr-FR" sz="32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women</a:t>
            </a:r>
            <a:r>
              <a:rPr lang="fr-FR" sz="32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32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is</a:t>
            </a:r>
            <a:r>
              <a:rPr lang="fr-FR" sz="32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fr-FR" sz="32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</a:br>
            <a:r>
              <a:rPr lang="fr-FR" sz="32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not </a:t>
            </a:r>
            <a:r>
              <a:rPr lang="fr-FR" sz="32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recognized</a:t>
            </a:r>
            <a:r>
              <a:rPr lang="fr-FR" sz="32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as an </a:t>
            </a:r>
          </a:p>
          <a:p>
            <a:pPr algn="ctr"/>
            <a:r>
              <a:rPr lang="fr-FR" sz="32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important </a:t>
            </a:r>
            <a:r>
              <a:rPr lang="fr-FR" sz="32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problem</a:t>
            </a:r>
            <a:endParaRPr lang="fr-FR" sz="3200" b="1" baseline="300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36627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66184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15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520259"/>
            <a:ext cx="9180512" cy="365125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Conférence </a:t>
            </a:r>
            <a:r>
              <a:rPr lang="fr-FR" dirty="0">
                <a:solidFill>
                  <a:schemeClr val="bg1"/>
                </a:solidFill>
              </a:rPr>
              <a:t>Internationale contre la malnutrition: </a:t>
            </a:r>
            <a:r>
              <a:rPr lang="fr-FR" dirty="0" err="1">
                <a:solidFill>
                  <a:schemeClr val="bg1"/>
                </a:solidFill>
              </a:rPr>
              <a:t>Maternal</a:t>
            </a:r>
            <a:r>
              <a:rPr lang="fr-FR" dirty="0">
                <a:solidFill>
                  <a:schemeClr val="bg1"/>
                </a:solidFill>
              </a:rPr>
              <a:t> Nutrition and </a:t>
            </a:r>
            <a:r>
              <a:rPr lang="fr-FR" dirty="0" err="1">
                <a:solidFill>
                  <a:schemeClr val="bg1"/>
                </a:solidFill>
              </a:rPr>
              <a:t>Maternal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smtClean="0">
                <a:solidFill>
                  <a:schemeClr val="bg1"/>
                </a:solidFill>
              </a:rPr>
              <a:t>and </a:t>
            </a:r>
            <a:r>
              <a:rPr lang="fr-FR" dirty="0" err="1" smtClean="0">
                <a:solidFill>
                  <a:schemeClr val="bg1"/>
                </a:solidFill>
              </a:rPr>
              <a:t>Newborn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Health</a:t>
            </a:r>
            <a:r>
              <a:rPr lang="fr-FR" dirty="0">
                <a:solidFill>
                  <a:schemeClr val="bg1"/>
                </a:solidFill>
              </a:rPr>
              <a:t>: Science and </a:t>
            </a:r>
            <a:r>
              <a:rPr lang="fr-FR" dirty="0" smtClean="0">
                <a:solidFill>
                  <a:schemeClr val="bg1"/>
                </a:solidFill>
              </a:rPr>
              <a:t>Programs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064952" y="2996952"/>
            <a:ext cx="7014095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fr-FR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Many</a:t>
            </a:r>
            <a:r>
              <a:rPr lang="fr-FR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health</a:t>
            </a:r>
            <a:r>
              <a:rPr lang="fr-FR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workers</a:t>
            </a:r>
            <a:r>
              <a:rPr lang="fr-FR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believe</a:t>
            </a:r>
            <a:r>
              <a:rPr lang="fr-FR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that</a:t>
            </a:r>
            <a:r>
              <a:rPr lang="fr-FR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anemia</a:t>
            </a:r>
            <a:r>
              <a:rPr lang="fr-FR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is</a:t>
            </a:r>
            <a:r>
              <a:rPr lang="fr-FR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rare in </a:t>
            </a:r>
            <a:r>
              <a:rPr lang="fr-FR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their</a:t>
            </a:r>
            <a:r>
              <a:rPr lang="fr-FR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own</a:t>
            </a:r>
            <a:r>
              <a:rPr lang="fr-FR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communities</a:t>
            </a:r>
            <a:endParaRPr lang="fr-FR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q"/>
            </a:pPr>
            <a:endParaRPr lang="fr-FR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742950" lvl="1" indent="-285750">
              <a:buFont typeface="Arial" pitchFamily="34" charset="0"/>
              <a:buChar char="□"/>
            </a:pPr>
            <a:r>
              <a:rPr lang="fr-FR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“</a:t>
            </a:r>
            <a:r>
              <a:rPr lang="fr-F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fr-FR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percentage</a:t>
            </a:r>
            <a:r>
              <a:rPr lang="fr-F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is</a:t>
            </a:r>
            <a:r>
              <a:rPr lang="fr-F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very</a:t>
            </a:r>
            <a:r>
              <a:rPr lang="fr-F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low</a:t>
            </a:r>
            <a:r>
              <a:rPr lang="fr-F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fr-FR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Only</a:t>
            </a:r>
            <a:r>
              <a:rPr lang="fr-F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a few </a:t>
            </a:r>
            <a:r>
              <a:rPr lang="fr-FR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women</a:t>
            </a:r>
            <a:r>
              <a:rPr lang="fr-F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have a </a:t>
            </a:r>
            <a:r>
              <a:rPr lang="fr-FR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problem</a:t>
            </a:r>
            <a:r>
              <a:rPr lang="fr-F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of </a:t>
            </a:r>
            <a:r>
              <a:rPr lang="fr-FR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deficiency</a:t>
            </a:r>
            <a:r>
              <a:rPr lang="fr-F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of </a:t>
            </a:r>
            <a:r>
              <a:rPr lang="fr-FR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blood</a:t>
            </a:r>
            <a:r>
              <a:rPr lang="fr-F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.”</a:t>
            </a:r>
          </a:p>
          <a:p>
            <a:pPr marL="1200150" lvl="2" indent="-285750">
              <a:buFont typeface="Wingdings" pitchFamily="2" charset="2"/>
              <a:buChar char="§"/>
            </a:pPr>
            <a:r>
              <a:rPr lang="fr-FR" sz="17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Auxiliary</a:t>
            </a:r>
            <a:r>
              <a:rPr lang="fr-FR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Nurse </a:t>
            </a:r>
            <a:r>
              <a:rPr lang="fr-FR" sz="17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Midwife</a:t>
            </a:r>
            <a:r>
              <a:rPr lang="fr-FR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(ANM), </a:t>
            </a:r>
            <a:r>
              <a:rPr lang="fr-FR" sz="17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Gopalganj</a:t>
            </a:r>
            <a:endParaRPr lang="fr-FR" sz="170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2"/>
            <a:endParaRPr lang="fr-FR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742950" lvl="1" indent="-285750">
              <a:buFont typeface="Arial" pitchFamily="34" charset="0"/>
              <a:buChar char="□"/>
            </a:pPr>
            <a:r>
              <a:rPr lang="fr-F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“</a:t>
            </a:r>
            <a:r>
              <a:rPr lang="fr-FR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Until</a:t>
            </a:r>
            <a:r>
              <a:rPr lang="fr-F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now</a:t>
            </a:r>
            <a:r>
              <a:rPr lang="fr-F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not a single patient has come.”</a:t>
            </a:r>
          </a:p>
          <a:p>
            <a:pPr marL="1200150" lvl="2" indent="-285750">
              <a:buFont typeface="Wingdings" pitchFamily="2" charset="2"/>
              <a:buChar char="§"/>
            </a:pPr>
            <a:r>
              <a:rPr lang="fr-FR" sz="17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Auxiliary</a:t>
            </a:r>
            <a:r>
              <a:rPr lang="fr-FR" sz="1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Nurse </a:t>
            </a:r>
            <a:r>
              <a:rPr lang="fr-FR" sz="17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Midwife</a:t>
            </a:r>
            <a:r>
              <a:rPr lang="fr-FR" sz="1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(ANM), </a:t>
            </a:r>
            <a:r>
              <a:rPr lang="fr-FR" sz="17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Begusarai</a:t>
            </a:r>
            <a:endParaRPr lang="fr-FR" sz="170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79096" y="0"/>
            <a:ext cx="2057400" cy="90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-107504" y="1076678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Perceived</a:t>
            </a:r>
            <a:r>
              <a:rPr lang="fr-FR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anemia</a:t>
            </a:r>
            <a:r>
              <a:rPr lang="fr-FR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prevalence</a:t>
            </a:r>
            <a:r>
              <a:rPr lang="fr-FR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in </a:t>
            </a:r>
            <a:r>
              <a:rPr lang="fr-FR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Bihar</a:t>
            </a:r>
            <a:r>
              <a:rPr lang="fr-FR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fr-FR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India</a:t>
            </a:r>
            <a:r>
              <a:rPr lang="fr-FR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fr-FR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</a:br>
            <a:r>
              <a:rPr lang="fr-FR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where</a:t>
            </a:r>
            <a:r>
              <a:rPr lang="fr-FR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60% of </a:t>
            </a:r>
            <a:r>
              <a:rPr lang="fr-FR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pregnant</a:t>
            </a:r>
            <a:r>
              <a:rPr lang="fr-FR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women</a:t>
            </a:r>
            <a:r>
              <a:rPr lang="fr-FR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are </a:t>
            </a:r>
            <a:r>
              <a:rPr lang="fr-FR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anemic</a:t>
            </a:r>
            <a:r>
              <a:rPr lang="fr-FR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fr-FR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where</a:t>
            </a:r>
            <a:r>
              <a:rPr lang="fr-FR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66% of </a:t>
            </a:r>
            <a:r>
              <a:rPr lang="fr-FR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women</a:t>
            </a:r>
            <a:r>
              <a:rPr lang="fr-FR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do not consume </a:t>
            </a:r>
            <a:r>
              <a:rPr lang="fr-FR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any</a:t>
            </a:r>
            <a:r>
              <a:rPr lang="fr-FR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IFA and </a:t>
            </a:r>
            <a:r>
              <a:rPr lang="fr-FR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only</a:t>
            </a:r>
            <a:r>
              <a:rPr lang="fr-FR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7% consume </a:t>
            </a:r>
            <a:r>
              <a:rPr lang="fr-FR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at</a:t>
            </a:r>
            <a:r>
              <a:rPr lang="fr-FR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least 100 </a:t>
            </a:r>
            <a:r>
              <a:rPr lang="fr-FR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tablets</a:t>
            </a:r>
            <a:r>
              <a:rPr lang="fr-FR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400" b="1" baseline="300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fr-FR" sz="2400" b="1" baseline="300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5536" y="6093296"/>
            <a:ext cx="75608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baseline="30000" dirty="0" smtClean="0">
                <a:latin typeface="Arial" pitchFamily="34" charset="0"/>
                <a:cs typeface="Arial" pitchFamily="34" charset="0"/>
              </a:rPr>
              <a:t>+</a:t>
            </a:r>
            <a:r>
              <a:rPr lang="en-US" sz="1600" i="1" dirty="0" smtClean="0">
                <a:latin typeface="Arial" pitchFamily="34" charset="0"/>
                <a:cs typeface="Arial" pitchFamily="34" charset="0"/>
              </a:rPr>
              <a:t> Amanda Wendt, ongoing doctoral research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395536" y="6093296"/>
            <a:ext cx="33843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7998869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66184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16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520259"/>
            <a:ext cx="9180512" cy="365125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Conférence </a:t>
            </a:r>
            <a:r>
              <a:rPr lang="fr-FR" dirty="0">
                <a:solidFill>
                  <a:schemeClr val="bg1"/>
                </a:solidFill>
              </a:rPr>
              <a:t>Internationale contre la malnutrition: </a:t>
            </a:r>
            <a:r>
              <a:rPr lang="fr-FR" dirty="0" err="1">
                <a:solidFill>
                  <a:schemeClr val="bg1"/>
                </a:solidFill>
              </a:rPr>
              <a:t>Maternal</a:t>
            </a:r>
            <a:r>
              <a:rPr lang="fr-FR" dirty="0">
                <a:solidFill>
                  <a:schemeClr val="bg1"/>
                </a:solidFill>
              </a:rPr>
              <a:t> Nutrition and </a:t>
            </a:r>
            <a:r>
              <a:rPr lang="fr-FR" dirty="0" err="1">
                <a:solidFill>
                  <a:schemeClr val="bg1"/>
                </a:solidFill>
              </a:rPr>
              <a:t>Maternal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smtClean="0">
                <a:solidFill>
                  <a:schemeClr val="bg1"/>
                </a:solidFill>
              </a:rPr>
              <a:t>and </a:t>
            </a:r>
            <a:r>
              <a:rPr lang="fr-FR" dirty="0" err="1" smtClean="0">
                <a:solidFill>
                  <a:schemeClr val="bg1"/>
                </a:solidFill>
              </a:rPr>
              <a:t>Newborn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Health</a:t>
            </a:r>
            <a:r>
              <a:rPr lang="fr-FR" dirty="0">
                <a:solidFill>
                  <a:schemeClr val="bg1"/>
                </a:solidFill>
              </a:rPr>
              <a:t>: Science and </a:t>
            </a:r>
            <a:r>
              <a:rPr lang="fr-FR" dirty="0" smtClean="0">
                <a:solidFill>
                  <a:schemeClr val="bg1"/>
                </a:solidFill>
              </a:rPr>
              <a:t>Programs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79096" y="0"/>
            <a:ext cx="2057400" cy="90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ubtitle 2"/>
          <p:cNvSpPr txBox="1">
            <a:spLocks/>
          </p:cNvSpPr>
          <p:nvPr/>
        </p:nvSpPr>
        <p:spPr>
          <a:xfrm>
            <a:off x="208856" y="1700808"/>
            <a:ext cx="8534400" cy="38164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>
              <a:spcBef>
                <a:spcPts val="2400"/>
              </a:spcBef>
              <a:buClr>
                <a:srgbClr val="00B0F0"/>
              </a:buClr>
              <a:buSzPct val="125000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Improve IFA program effectiveness.</a:t>
            </a:r>
          </a:p>
          <a:p>
            <a:pPr marL="457200">
              <a:spcBef>
                <a:spcPts val="2400"/>
              </a:spcBef>
              <a:buClr>
                <a:srgbClr val="00B0F0"/>
              </a:buClr>
              <a:buSzPct val="125000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Develop integrated approaches to reach mothers and young children with micronutrient powders.</a:t>
            </a:r>
          </a:p>
          <a:p>
            <a:pPr marL="457200">
              <a:spcBef>
                <a:spcPts val="2400"/>
              </a:spcBef>
              <a:buClr>
                <a:srgbClr val="00B0F0"/>
              </a:buClr>
              <a:buSzPct val="125000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Improve targeting and distribution of fortified protein-energy supplements for pregnant and lactating women.</a:t>
            </a:r>
          </a:p>
          <a:p>
            <a:pPr marL="457200">
              <a:spcBef>
                <a:spcPts val="2400"/>
              </a:spcBef>
              <a:buClr>
                <a:srgbClr val="00B0F0"/>
              </a:buClr>
              <a:buSzPct val="125000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Develop feasible approaches to deliver calcium to pregnant women.</a:t>
            </a:r>
          </a:p>
          <a:p>
            <a:pPr marL="457200">
              <a:spcBef>
                <a:spcPts val="2400"/>
              </a:spcBef>
              <a:buClr>
                <a:srgbClr val="00B0F0"/>
              </a:buClr>
              <a:buSzPct val="125000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Assess effectiveness of staple food fortification (wheat, flour, condiments, etc.) to reduce anemia and micronutrient deficiencies.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-36512" y="1052736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Operational</a:t>
            </a:r>
            <a:r>
              <a:rPr lang="fr-FR" sz="28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8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research</a:t>
            </a:r>
            <a:r>
              <a:rPr lang="fr-FR" sz="28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8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priorities</a:t>
            </a:r>
            <a:endParaRPr lang="fr-FR" sz="2800" b="1" baseline="300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68305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66184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17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520259"/>
            <a:ext cx="9180512" cy="365125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Conférence </a:t>
            </a:r>
            <a:r>
              <a:rPr lang="fr-FR" dirty="0">
                <a:solidFill>
                  <a:schemeClr val="bg1"/>
                </a:solidFill>
              </a:rPr>
              <a:t>Internationale contre la malnutrition: </a:t>
            </a:r>
            <a:r>
              <a:rPr lang="fr-FR" dirty="0" err="1">
                <a:solidFill>
                  <a:schemeClr val="bg1"/>
                </a:solidFill>
              </a:rPr>
              <a:t>Maternal</a:t>
            </a:r>
            <a:r>
              <a:rPr lang="fr-FR" dirty="0">
                <a:solidFill>
                  <a:schemeClr val="bg1"/>
                </a:solidFill>
              </a:rPr>
              <a:t> Nutrition and </a:t>
            </a:r>
            <a:r>
              <a:rPr lang="fr-FR" dirty="0" err="1">
                <a:solidFill>
                  <a:schemeClr val="bg1"/>
                </a:solidFill>
              </a:rPr>
              <a:t>Maternal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smtClean="0">
                <a:solidFill>
                  <a:schemeClr val="bg1"/>
                </a:solidFill>
              </a:rPr>
              <a:t>and </a:t>
            </a:r>
            <a:r>
              <a:rPr lang="fr-FR" dirty="0" err="1" smtClean="0">
                <a:solidFill>
                  <a:schemeClr val="bg1"/>
                </a:solidFill>
              </a:rPr>
              <a:t>Newborn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Health</a:t>
            </a:r>
            <a:r>
              <a:rPr lang="fr-FR" dirty="0">
                <a:solidFill>
                  <a:schemeClr val="bg1"/>
                </a:solidFill>
              </a:rPr>
              <a:t>: Science and </a:t>
            </a:r>
            <a:r>
              <a:rPr lang="fr-FR" dirty="0" smtClean="0">
                <a:solidFill>
                  <a:schemeClr val="bg1"/>
                </a:solidFill>
              </a:rPr>
              <a:t>Programs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79096" y="0"/>
            <a:ext cx="2057400" cy="90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ubtitle 2"/>
          <p:cNvSpPr txBox="1">
            <a:spLocks/>
          </p:cNvSpPr>
          <p:nvPr/>
        </p:nvSpPr>
        <p:spPr>
          <a:xfrm>
            <a:off x="203523" y="2060848"/>
            <a:ext cx="8534400" cy="40324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>
              <a:spcBef>
                <a:spcPts val="2400"/>
              </a:spcBef>
              <a:buClr>
                <a:srgbClr val="00B0F0"/>
              </a:buClr>
              <a:buSzPct val="125000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Improve the capacity of CHNWs to improve women’s nutrition.</a:t>
            </a:r>
          </a:p>
          <a:p>
            <a:pPr marL="457200">
              <a:spcBef>
                <a:spcPts val="2400"/>
              </a:spcBef>
              <a:buClr>
                <a:srgbClr val="00B0F0"/>
              </a:buClr>
              <a:buSzPct val="125000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Exploit all possible platforms to reach women and not just children</a:t>
            </a:r>
          </a:p>
          <a:p>
            <a:pPr marL="457200">
              <a:spcBef>
                <a:spcPts val="2400"/>
              </a:spcBef>
              <a:buClr>
                <a:srgbClr val="00B0F0"/>
              </a:buClr>
              <a:buSzPct val="125000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Expand and assess value of cash transfer programs to support women’s nutrition.</a:t>
            </a:r>
          </a:p>
          <a:p>
            <a:pPr marL="457200">
              <a:spcBef>
                <a:spcPts val="2400"/>
              </a:spcBef>
              <a:buClr>
                <a:srgbClr val="00B0F0"/>
              </a:buClr>
              <a:buSzPct val="125000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Include nutritional indicators of women in program impact evaluations.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0" y="1124744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Operational</a:t>
            </a:r>
            <a:r>
              <a:rPr lang="fr-FR" sz="28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8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research</a:t>
            </a:r>
            <a:r>
              <a:rPr lang="fr-FR" sz="28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8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priorities</a:t>
            </a:r>
            <a:endParaRPr lang="fr-FR" sz="2800" b="1" baseline="300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61786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7" name="Rectangle 2"/>
          <p:cNvSpPr>
            <a:spLocks noGrp="1" noChangeArrowheads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492125" y="1120552"/>
            <a:ext cx="8378825" cy="595313"/>
          </a:xfrm>
        </p:spPr>
        <p:txBody>
          <a:bodyPr rtlCol="0">
            <a:noAutofit/>
          </a:bodyPr>
          <a:lstStyle/>
          <a:p>
            <a:pPr defTabSz="914363" fontAlgn="auto">
              <a:lnSpc>
                <a:spcPct val="95000"/>
              </a:lnSpc>
              <a:spcBef>
                <a:spcPct val="30000"/>
              </a:spcBef>
              <a:spcAft>
                <a:spcPts val="0"/>
              </a:spcAft>
              <a:buClr>
                <a:srgbClr val="9F1B29"/>
              </a:buClr>
              <a:defRPr/>
            </a:pPr>
            <a:r>
              <a:rPr sz="20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What </a:t>
            </a:r>
            <a:r>
              <a:rPr sz="20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needs </a:t>
            </a:r>
            <a:r>
              <a:rPr sz="20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to </a:t>
            </a:r>
            <a:r>
              <a:rPr lang="en-US" sz="20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be done </a:t>
            </a:r>
            <a:r>
              <a:rPr sz="20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to </a:t>
            </a:r>
            <a:r>
              <a:rPr lang="en-US" sz="20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enhance women’s nutrition</a:t>
            </a:r>
            <a:br>
              <a:rPr lang="en-US" sz="20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</a:br>
            <a:r>
              <a:rPr lang="en-US" sz="20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to improve MNCH outcomes (</a:t>
            </a:r>
            <a:r>
              <a:rPr lang="en-US" sz="2000" b="1" i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adapted from Frances </a:t>
            </a:r>
            <a:r>
              <a:rPr lang="en-US" sz="2000" b="1" i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Donay</a:t>
            </a:r>
            <a:r>
              <a:rPr lang="en-US" sz="20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)</a:t>
            </a:r>
            <a:endParaRPr sz="20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26" name="Rectangle 24" hidden="1"/>
          <p:cNvGraphicFramePr>
            <a:graphicFrameLocks/>
          </p:cNvGraphicFramePr>
          <p:nvPr/>
        </p:nvGraphicFramePr>
        <p:xfrm>
          <a:off x="0" y="0"/>
          <a:ext cx="158750" cy="158750"/>
        </p:xfrm>
        <a:graphic>
          <a:graphicData uri="http://schemas.openxmlformats.org/presentationml/2006/ole">
            <p:oleObj spid="_x0000_s7194" r:id="rId24" imgW="0" imgH="0" progId="">
              <p:embed/>
            </p:oleObj>
          </a:graphicData>
        </a:graphic>
      </p:graphicFrame>
      <p:grpSp>
        <p:nvGrpSpPr>
          <p:cNvPr id="4" name="Group 78"/>
          <p:cNvGrpSpPr>
            <a:grpSpLocks/>
          </p:cNvGrpSpPr>
          <p:nvPr/>
        </p:nvGrpSpPr>
        <p:grpSpPr bwMode="auto">
          <a:xfrm>
            <a:off x="4494213" y="4230704"/>
            <a:ext cx="4418020" cy="2293447"/>
            <a:chOff x="4494999" y="3873456"/>
            <a:chExt cx="4416989" cy="2158855"/>
          </a:xfrm>
        </p:grpSpPr>
        <p:sp>
          <p:nvSpPr>
            <p:cNvPr id="1042" name="Rectangle 24"/>
            <p:cNvSpPr>
              <a:spLocks noChangeArrowheads="1"/>
            </p:cNvSpPr>
            <p:nvPr>
              <p:custDataLst>
                <p:tags r:id="rId18"/>
              </p:custDataLst>
            </p:nvPr>
          </p:nvSpPr>
          <p:spPr bwMode="gray">
            <a:xfrm>
              <a:off x="6632812" y="4430997"/>
              <a:ext cx="2279176" cy="608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defTabSz="787400">
                <a:buClr>
                  <a:srgbClr val="9F1B29"/>
                </a:buClr>
                <a:buFont typeface="Wingdings" pitchFamily="2" charset="2"/>
                <a:buNone/>
              </a:pPr>
              <a:r>
                <a:rPr lang="en-US" sz="1400" b="1" dirty="0">
                  <a:latin typeface="Arial" pitchFamily="34" charset="0"/>
                  <a:cs typeface="Arial" pitchFamily="34" charset="0"/>
                </a:rPr>
                <a:t>Enhance frontline worker capabilities and performance</a:t>
              </a:r>
            </a:p>
          </p:txBody>
        </p:sp>
        <p:sp>
          <p:nvSpPr>
            <p:cNvPr id="1043" name="Freeform 15"/>
            <p:cNvSpPr>
              <a:spLocks/>
            </p:cNvSpPr>
            <p:nvPr>
              <p:custDataLst>
                <p:tags r:id="rId19"/>
              </p:custDataLst>
            </p:nvPr>
          </p:nvSpPr>
          <p:spPr bwMode="gray">
            <a:xfrm>
              <a:off x="4494999" y="3873456"/>
              <a:ext cx="2069576" cy="2158855"/>
            </a:xfrm>
            <a:custGeom>
              <a:avLst/>
              <a:gdLst>
                <a:gd name="T0" fmla="*/ 2147483647 w 1441"/>
                <a:gd name="T1" fmla="*/ 2147483647 h 1503"/>
                <a:gd name="T2" fmla="*/ 2147483647 w 1441"/>
                <a:gd name="T3" fmla="*/ 0 h 1503"/>
                <a:gd name="T4" fmla="*/ 2147483647 w 1441"/>
                <a:gd name="T5" fmla="*/ 2147483647 h 1503"/>
                <a:gd name="T6" fmla="*/ 2147483647 w 1441"/>
                <a:gd name="T7" fmla="*/ 2147483647 h 1503"/>
                <a:gd name="T8" fmla="*/ 2147483647 w 1441"/>
                <a:gd name="T9" fmla="*/ 2147483647 h 1503"/>
                <a:gd name="T10" fmla="*/ 2147483647 w 1441"/>
                <a:gd name="T11" fmla="*/ 2147483647 h 1503"/>
                <a:gd name="T12" fmla="*/ 2147483647 w 1441"/>
                <a:gd name="T13" fmla="*/ 2147483647 h 1503"/>
                <a:gd name="T14" fmla="*/ 2147483647 w 1441"/>
                <a:gd name="T15" fmla="*/ 2147483647 h 1503"/>
                <a:gd name="T16" fmla="*/ 2147483647 w 1441"/>
                <a:gd name="T17" fmla="*/ 2147483647 h 1503"/>
                <a:gd name="T18" fmla="*/ 2147483647 w 1441"/>
                <a:gd name="T19" fmla="*/ 2147483647 h 1503"/>
                <a:gd name="T20" fmla="*/ 2147483647 w 1441"/>
                <a:gd name="T21" fmla="*/ 2147483647 h 1503"/>
                <a:gd name="T22" fmla="*/ 2147483647 w 1441"/>
                <a:gd name="T23" fmla="*/ 2147483647 h 1503"/>
                <a:gd name="T24" fmla="*/ 2147483647 w 1441"/>
                <a:gd name="T25" fmla="*/ 2147483647 h 1503"/>
                <a:gd name="T26" fmla="*/ 2147483647 w 1441"/>
                <a:gd name="T27" fmla="*/ 2147483647 h 1503"/>
                <a:gd name="T28" fmla="*/ 2147483647 w 1441"/>
                <a:gd name="T29" fmla="*/ 2147483647 h 1503"/>
                <a:gd name="T30" fmla="*/ 0 w 1441"/>
                <a:gd name="T31" fmla="*/ 2147483647 h 1503"/>
                <a:gd name="T32" fmla="*/ 2147483647 w 1441"/>
                <a:gd name="T33" fmla="*/ 2147483647 h 1503"/>
                <a:gd name="T34" fmla="*/ 2147483647 w 1441"/>
                <a:gd name="T35" fmla="*/ 2147483647 h 1503"/>
                <a:gd name="T36" fmla="*/ 2147483647 w 1441"/>
                <a:gd name="T37" fmla="*/ 2147483647 h 1503"/>
                <a:gd name="T38" fmla="*/ 2147483647 w 1441"/>
                <a:gd name="T39" fmla="*/ 2147483647 h 1503"/>
                <a:gd name="T40" fmla="*/ 2147483647 w 1441"/>
                <a:gd name="T41" fmla="*/ 2147483647 h 1503"/>
                <a:gd name="T42" fmla="*/ 2147483647 w 1441"/>
                <a:gd name="T43" fmla="*/ 2147483647 h 1503"/>
                <a:gd name="T44" fmla="*/ 2147483647 w 1441"/>
                <a:gd name="T45" fmla="*/ 2147483647 h 1503"/>
                <a:gd name="T46" fmla="*/ 2147483647 w 1441"/>
                <a:gd name="T47" fmla="*/ 2147483647 h 1503"/>
                <a:gd name="T48" fmla="*/ 2147483647 w 1441"/>
                <a:gd name="T49" fmla="*/ 2147483647 h 1503"/>
                <a:gd name="T50" fmla="*/ 2147483647 w 1441"/>
                <a:gd name="T51" fmla="*/ 2147483647 h 1503"/>
                <a:gd name="T52" fmla="*/ 2147483647 w 1441"/>
                <a:gd name="T53" fmla="*/ 2147483647 h 1503"/>
                <a:gd name="T54" fmla="*/ 2147483647 w 1441"/>
                <a:gd name="T55" fmla="*/ 2147483647 h 1503"/>
                <a:gd name="T56" fmla="*/ 2147483647 w 1441"/>
                <a:gd name="T57" fmla="*/ 2147483647 h 1503"/>
                <a:gd name="T58" fmla="*/ 2147483647 w 1441"/>
                <a:gd name="T59" fmla="*/ 2147483647 h 1503"/>
                <a:gd name="T60" fmla="*/ 2147483647 w 1441"/>
                <a:gd name="T61" fmla="*/ 2147483647 h 1503"/>
                <a:gd name="T62" fmla="*/ 2147483647 w 1441"/>
                <a:gd name="T63" fmla="*/ 2147483647 h 1503"/>
                <a:gd name="T64" fmla="*/ 2147483647 w 1441"/>
                <a:gd name="T65" fmla="*/ 2147483647 h 1503"/>
                <a:gd name="T66" fmla="*/ 2147483647 w 1441"/>
                <a:gd name="T67" fmla="*/ 2147483647 h 1503"/>
                <a:gd name="T68" fmla="*/ 2147483647 w 1441"/>
                <a:gd name="T69" fmla="*/ 2147483647 h 1503"/>
                <a:gd name="T70" fmla="*/ 2147483647 w 1441"/>
                <a:gd name="T71" fmla="*/ 2147483647 h 1503"/>
                <a:gd name="T72" fmla="*/ 2147483647 w 1441"/>
                <a:gd name="T73" fmla="*/ 2147483647 h 1503"/>
                <a:gd name="T74" fmla="*/ 2147483647 w 1441"/>
                <a:gd name="T75" fmla="*/ 2147483647 h 1503"/>
                <a:gd name="T76" fmla="*/ 2147483647 w 1441"/>
                <a:gd name="T77" fmla="*/ 2147483647 h 150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441"/>
                <a:gd name="T118" fmla="*/ 0 h 1503"/>
                <a:gd name="T119" fmla="*/ 1441 w 1441"/>
                <a:gd name="T120" fmla="*/ 1503 h 1503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441" h="1503">
                  <a:moveTo>
                    <a:pt x="1441" y="10"/>
                  </a:moveTo>
                  <a:lnTo>
                    <a:pt x="621" y="0"/>
                  </a:lnTo>
                  <a:lnTo>
                    <a:pt x="619" y="36"/>
                  </a:lnTo>
                  <a:cubicBezTo>
                    <a:pt x="619" y="36"/>
                    <a:pt x="601" y="105"/>
                    <a:pt x="601" y="105"/>
                  </a:cubicBezTo>
                  <a:cubicBezTo>
                    <a:pt x="601" y="105"/>
                    <a:pt x="573" y="177"/>
                    <a:pt x="573" y="177"/>
                  </a:cubicBezTo>
                  <a:cubicBezTo>
                    <a:pt x="573" y="177"/>
                    <a:pt x="546" y="245"/>
                    <a:pt x="546" y="245"/>
                  </a:cubicBezTo>
                  <a:cubicBezTo>
                    <a:pt x="546" y="245"/>
                    <a:pt x="513" y="303"/>
                    <a:pt x="513" y="303"/>
                  </a:cubicBezTo>
                  <a:cubicBezTo>
                    <a:pt x="513" y="303"/>
                    <a:pt x="466" y="355"/>
                    <a:pt x="466" y="355"/>
                  </a:cubicBezTo>
                  <a:cubicBezTo>
                    <a:pt x="466" y="355"/>
                    <a:pt x="420" y="408"/>
                    <a:pt x="420" y="408"/>
                  </a:cubicBezTo>
                  <a:cubicBezTo>
                    <a:pt x="420" y="408"/>
                    <a:pt x="364" y="453"/>
                    <a:pt x="364" y="453"/>
                  </a:cubicBezTo>
                  <a:cubicBezTo>
                    <a:pt x="364" y="453"/>
                    <a:pt x="313" y="484"/>
                    <a:pt x="313" y="484"/>
                  </a:cubicBezTo>
                  <a:cubicBezTo>
                    <a:pt x="313" y="484"/>
                    <a:pt x="250" y="519"/>
                    <a:pt x="250" y="519"/>
                  </a:cubicBezTo>
                  <a:cubicBezTo>
                    <a:pt x="250" y="519"/>
                    <a:pt x="192" y="544"/>
                    <a:pt x="192" y="544"/>
                  </a:cubicBezTo>
                  <a:cubicBezTo>
                    <a:pt x="192" y="544"/>
                    <a:pt x="136" y="561"/>
                    <a:pt x="136" y="561"/>
                  </a:cubicBezTo>
                  <a:cubicBezTo>
                    <a:pt x="136" y="561"/>
                    <a:pt x="70" y="574"/>
                    <a:pt x="70" y="574"/>
                  </a:cubicBezTo>
                  <a:lnTo>
                    <a:pt x="0" y="582"/>
                  </a:lnTo>
                  <a:lnTo>
                    <a:pt x="4" y="1503"/>
                  </a:lnTo>
                  <a:lnTo>
                    <a:pt x="106" y="1495"/>
                  </a:lnTo>
                  <a:lnTo>
                    <a:pt x="208" y="1485"/>
                  </a:lnTo>
                  <a:lnTo>
                    <a:pt x="309" y="1464"/>
                  </a:lnTo>
                  <a:lnTo>
                    <a:pt x="408" y="1436"/>
                  </a:lnTo>
                  <a:lnTo>
                    <a:pt x="506" y="1403"/>
                  </a:lnTo>
                  <a:lnTo>
                    <a:pt x="600" y="1361"/>
                  </a:lnTo>
                  <a:lnTo>
                    <a:pt x="694" y="1313"/>
                  </a:lnTo>
                  <a:lnTo>
                    <a:pt x="781" y="1254"/>
                  </a:lnTo>
                  <a:lnTo>
                    <a:pt x="867" y="1196"/>
                  </a:lnTo>
                  <a:lnTo>
                    <a:pt x="944" y="1128"/>
                  </a:lnTo>
                  <a:lnTo>
                    <a:pt x="1020" y="1051"/>
                  </a:lnTo>
                  <a:lnTo>
                    <a:pt x="1092" y="971"/>
                  </a:lnTo>
                  <a:lnTo>
                    <a:pt x="1154" y="890"/>
                  </a:lnTo>
                  <a:lnTo>
                    <a:pt x="1212" y="798"/>
                  </a:lnTo>
                  <a:lnTo>
                    <a:pt x="1266" y="705"/>
                  </a:lnTo>
                  <a:lnTo>
                    <a:pt x="1311" y="605"/>
                  </a:lnTo>
                  <a:lnTo>
                    <a:pt x="1351" y="507"/>
                  </a:lnTo>
                  <a:lnTo>
                    <a:pt x="1385" y="403"/>
                  </a:lnTo>
                  <a:lnTo>
                    <a:pt x="1409" y="300"/>
                  </a:lnTo>
                  <a:lnTo>
                    <a:pt x="1426" y="192"/>
                  </a:lnTo>
                  <a:lnTo>
                    <a:pt x="1438" y="82"/>
                  </a:lnTo>
                  <a:lnTo>
                    <a:pt x="1441" y="10"/>
                  </a:lnTo>
                </a:path>
              </a:pathLst>
            </a:custGeom>
            <a:solidFill>
              <a:schemeClr val="accent2"/>
            </a:solidFill>
            <a:ln w="9525" cap="rnd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 anchorCtr="1">
              <a:spAutoFit/>
            </a:bodyPr>
            <a:lstStyle/>
            <a:p>
              <a:endParaRPr lang="en-US"/>
            </a:p>
          </p:txBody>
        </p:sp>
        <p:sp>
          <p:nvSpPr>
            <p:cNvPr id="1044" name="AutoShape 13"/>
            <p:cNvSpPr>
              <a:spLocks noChangeArrowheads="1"/>
            </p:cNvSpPr>
            <p:nvPr>
              <p:custDataLst>
                <p:tags r:id="rId20"/>
              </p:custDataLst>
            </p:nvPr>
          </p:nvSpPr>
          <p:spPr bwMode="gray">
            <a:xfrm rot="13855562" flipV="1">
              <a:off x="4941243" y="4416043"/>
              <a:ext cx="328059" cy="288482"/>
            </a:xfrm>
            <a:prstGeom prst="rightArrow">
              <a:avLst>
                <a:gd name="adj1" fmla="val 50000"/>
                <a:gd name="adj2" fmla="val 36064"/>
              </a:avLst>
            </a:prstGeom>
            <a:solidFill>
              <a:schemeClr val="accent2"/>
            </a:solidFill>
            <a:ln w="31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228600" indent="-228600" algn="ctr">
                <a:buClr>
                  <a:schemeClr val="hlink"/>
                </a:buClr>
                <a:buFont typeface="Wingdings" pitchFamily="2" charset="2"/>
                <a:buChar char="§"/>
              </a:pPr>
              <a:endParaRPr lang="en-GB" sz="1000" b="1">
                <a:ea typeface="Gulim" pitchFamily="34" charset="-127"/>
                <a:cs typeface="Arial" pitchFamily="34" charset="0"/>
              </a:endParaRPr>
            </a:p>
          </p:txBody>
        </p:sp>
        <p:sp>
          <p:nvSpPr>
            <p:cNvPr id="1045" name="Oval 41"/>
            <p:cNvSpPr>
              <a:spLocks noChangeArrowheads="1"/>
            </p:cNvSpPr>
            <p:nvPr>
              <p:custDataLst>
                <p:tags r:id="rId21"/>
              </p:custDataLst>
            </p:nvPr>
          </p:nvSpPr>
          <p:spPr bwMode="gray">
            <a:xfrm>
              <a:off x="5190700" y="4697998"/>
              <a:ext cx="518613" cy="588234"/>
            </a:xfrm>
            <a:prstGeom prst="ellipse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 anchorCtr="1"/>
            <a:lstStyle/>
            <a:p>
              <a:pPr marL="228600" indent="-228600" algn="ctr"/>
              <a:r>
                <a:rPr lang="en-US" sz="2000" b="1">
                  <a:ea typeface="Gulim" pitchFamily="34" charset="-127"/>
                  <a:cs typeface="Arial" pitchFamily="34" charset="0"/>
                </a:rPr>
                <a:t>3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261424" y="1852129"/>
            <a:ext cx="8609526" cy="4672025"/>
            <a:chOff x="261424" y="1852129"/>
            <a:chExt cx="8609526" cy="4672025"/>
          </a:xfrm>
        </p:grpSpPr>
        <p:grpSp>
          <p:nvGrpSpPr>
            <p:cNvPr id="2" name="Group 76"/>
            <p:cNvGrpSpPr>
              <a:grpSpLocks/>
            </p:cNvGrpSpPr>
            <p:nvPr/>
          </p:nvGrpSpPr>
          <p:grpSpPr bwMode="auto">
            <a:xfrm>
              <a:off x="261424" y="1852129"/>
              <a:ext cx="4140714" cy="2292509"/>
              <a:chOff x="261020" y="1637446"/>
              <a:chExt cx="4140581" cy="2155888"/>
            </a:xfrm>
          </p:grpSpPr>
          <p:sp>
            <p:nvSpPr>
              <p:cNvPr id="1052" name="Rectangle 22"/>
              <p:cNvSpPr>
                <a:spLocks noChangeArrowheads="1"/>
              </p:cNvSpPr>
              <p:nvPr>
                <p:custDataLst>
                  <p:tags r:id="rId14"/>
                </p:custDataLst>
              </p:nvPr>
            </p:nvSpPr>
            <p:spPr bwMode="gray">
              <a:xfrm>
                <a:off x="261020" y="1912387"/>
                <a:ext cx="2511188" cy="8104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defTabSz="787400">
                  <a:buClr>
                    <a:srgbClr val="9F1B29"/>
                  </a:buClr>
                  <a:buFont typeface="Wingdings" pitchFamily="2" charset="2"/>
                  <a:buNone/>
                </a:pPr>
                <a:r>
                  <a:rPr lang="en-US" sz="1400" b="1" dirty="0">
                    <a:latin typeface="Arial" pitchFamily="34" charset="0"/>
                    <a:cs typeface="Arial" pitchFamily="34" charset="0"/>
                  </a:rPr>
                  <a:t>Discover, develop and introduce new or adapted </a:t>
                </a:r>
                <a:r>
                  <a:rPr lang="en-US" sz="1400" b="1" dirty="0" smtClean="0">
                    <a:latin typeface="Arial" pitchFamily="34" charset="0"/>
                    <a:cs typeface="Arial" pitchFamily="34" charset="0"/>
                  </a:rPr>
                  <a:t>interventions for home and community (efficacy)</a:t>
                </a:r>
                <a:endParaRPr lang="en-US" sz="14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3" name="Freeform 17"/>
              <p:cNvSpPr>
                <a:spLocks/>
              </p:cNvSpPr>
              <p:nvPr>
                <p:custDataLst>
                  <p:tags r:id="rId15"/>
                </p:custDataLst>
              </p:nvPr>
            </p:nvSpPr>
            <p:spPr bwMode="gray">
              <a:xfrm>
                <a:off x="2333508" y="1637446"/>
                <a:ext cx="2068093" cy="2155888"/>
              </a:xfrm>
              <a:custGeom>
                <a:avLst/>
                <a:gdLst>
                  <a:gd name="T0" fmla="*/ 0 w 1440"/>
                  <a:gd name="T1" fmla="*/ 2147483647 h 1501"/>
                  <a:gd name="T2" fmla="*/ 2147483647 w 1440"/>
                  <a:gd name="T3" fmla="*/ 2147483647 h 1501"/>
                  <a:gd name="T4" fmla="*/ 2147483647 w 1440"/>
                  <a:gd name="T5" fmla="*/ 2147483647 h 1501"/>
                  <a:gd name="T6" fmla="*/ 2147483647 w 1440"/>
                  <a:gd name="T7" fmla="*/ 2147483647 h 1501"/>
                  <a:gd name="T8" fmla="*/ 2147483647 w 1440"/>
                  <a:gd name="T9" fmla="*/ 2147483647 h 1501"/>
                  <a:gd name="T10" fmla="*/ 2147483647 w 1440"/>
                  <a:gd name="T11" fmla="*/ 2147483647 h 1501"/>
                  <a:gd name="T12" fmla="*/ 2147483647 w 1440"/>
                  <a:gd name="T13" fmla="*/ 2147483647 h 1501"/>
                  <a:gd name="T14" fmla="*/ 2147483647 w 1440"/>
                  <a:gd name="T15" fmla="*/ 2147483647 h 1501"/>
                  <a:gd name="T16" fmla="*/ 2147483647 w 1440"/>
                  <a:gd name="T17" fmla="*/ 2147483647 h 1501"/>
                  <a:gd name="T18" fmla="*/ 2147483647 w 1440"/>
                  <a:gd name="T19" fmla="*/ 2147483647 h 1501"/>
                  <a:gd name="T20" fmla="*/ 2147483647 w 1440"/>
                  <a:gd name="T21" fmla="*/ 2147483647 h 1501"/>
                  <a:gd name="T22" fmla="*/ 2147483647 w 1440"/>
                  <a:gd name="T23" fmla="*/ 2147483647 h 1501"/>
                  <a:gd name="T24" fmla="*/ 2147483647 w 1440"/>
                  <a:gd name="T25" fmla="*/ 2147483647 h 1501"/>
                  <a:gd name="T26" fmla="*/ 2147483647 w 1440"/>
                  <a:gd name="T27" fmla="*/ 2147483647 h 1501"/>
                  <a:gd name="T28" fmla="*/ 2147483647 w 1440"/>
                  <a:gd name="T29" fmla="*/ 2147483647 h 1501"/>
                  <a:gd name="T30" fmla="*/ 2147483647 w 1440"/>
                  <a:gd name="T31" fmla="*/ 2147483647 h 1501"/>
                  <a:gd name="T32" fmla="*/ 2147483647 w 1440"/>
                  <a:gd name="T33" fmla="*/ 2147483647 h 1501"/>
                  <a:gd name="T34" fmla="*/ 2147483647 w 1440"/>
                  <a:gd name="T35" fmla="*/ 2147483647 h 1501"/>
                  <a:gd name="T36" fmla="*/ 2147483647 w 1440"/>
                  <a:gd name="T37" fmla="*/ 0 h 1501"/>
                  <a:gd name="T38" fmla="*/ 2147483647 w 1440"/>
                  <a:gd name="T39" fmla="*/ 2147483647 h 1501"/>
                  <a:gd name="T40" fmla="*/ 2147483647 w 1440"/>
                  <a:gd name="T41" fmla="*/ 2147483647 h 1501"/>
                  <a:gd name="T42" fmla="*/ 2147483647 w 1440"/>
                  <a:gd name="T43" fmla="*/ 2147483647 h 1501"/>
                  <a:gd name="T44" fmla="*/ 2147483647 w 1440"/>
                  <a:gd name="T45" fmla="*/ 2147483647 h 1501"/>
                  <a:gd name="T46" fmla="*/ 2147483647 w 1440"/>
                  <a:gd name="T47" fmla="*/ 2147483647 h 1501"/>
                  <a:gd name="T48" fmla="*/ 2147483647 w 1440"/>
                  <a:gd name="T49" fmla="*/ 2147483647 h 1501"/>
                  <a:gd name="T50" fmla="*/ 2147483647 w 1440"/>
                  <a:gd name="T51" fmla="*/ 2147483647 h 1501"/>
                  <a:gd name="T52" fmla="*/ 2147483647 w 1440"/>
                  <a:gd name="T53" fmla="*/ 2147483647 h 1501"/>
                  <a:gd name="T54" fmla="*/ 2147483647 w 1440"/>
                  <a:gd name="T55" fmla="*/ 2147483647 h 1501"/>
                  <a:gd name="T56" fmla="*/ 2147483647 w 1440"/>
                  <a:gd name="T57" fmla="*/ 2147483647 h 1501"/>
                  <a:gd name="T58" fmla="*/ 2147483647 w 1440"/>
                  <a:gd name="T59" fmla="*/ 2147483647 h 1501"/>
                  <a:gd name="T60" fmla="*/ 2147483647 w 1440"/>
                  <a:gd name="T61" fmla="*/ 2147483647 h 1501"/>
                  <a:gd name="T62" fmla="*/ 2147483647 w 1440"/>
                  <a:gd name="T63" fmla="*/ 2147483647 h 1501"/>
                  <a:gd name="T64" fmla="*/ 2147483647 w 1440"/>
                  <a:gd name="T65" fmla="*/ 2147483647 h 1501"/>
                  <a:gd name="T66" fmla="*/ 2147483647 w 1440"/>
                  <a:gd name="T67" fmla="*/ 2147483647 h 1501"/>
                  <a:gd name="T68" fmla="*/ 2147483647 w 1440"/>
                  <a:gd name="T69" fmla="*/ 2147483647 h 1501"/>
                  <a:gd name="T70" fmla="*/ 2147483647 w 1440"/>
                  <a:gd name="T71" fmla="*/ 2147483647 h 1501"/>
                  <a:gd name="T72" fmla="*/ 2147483647 w 1440"/>
                  <a:gd name="T73" fmla="*/ 2147483647 h 1501"/>
                  <a:gd name="T74" fmla="*/ 2147483647 w 1440"/>
                  <a:gd name="T75" fmla="*/ 2147483647 h 1501"/>
                  <a:gd name="T76" fmla="*/ 2147483647 w 1440"/>
                  <a:gd name="T77" fmla="*/ 2147483647 h 1501"/>
                  <a:gd name="T78" fmla="*/ 2147483647 w 1440"/>
                  <a:gd name="T79" fmla="*/ 2147483647 h 1501"/>
                  <a:gd name="T80" fmla="*/ 0 w 1440"/>
                  <a:gd name="T81" fmla="*/ 2147483647 h 1501"/>
                  <a:gd name="T82" fmla="*/ 0 w 1440"/>
                  <a:gd name="T83" fmla="*/ 2147483647 h 150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440"/>
                  <a:gd name="T127" fmla="*/ 0 h 1501"/>
                  <a:gd name="T128" fmla="*/ 1440 w 1440"/>
                  <a:gd name="T129" fmla="*/ 1501 h 150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440" h="1501">
                    <a:moveTo>
                      <a:pt x="0" y="1498"/>
                    </a:moveTo>
                    <a:lnTo>
                      <a:pt x="792" y="1501"/>
                    </a:lnTo>
                    <a:lnTo>
                      <a:pt x="793" y="1474"/>
                    </a:lnTo>
                    <a:cubicBezTo>
                      <a:pt x="793" y="1474"/>
                      <a:pt x="799" y="1404"/>
                      <a:pt x="799" y="1404"/>
                    </a:cubicBezTo>
                    <a:cubicBezTo>
                      <a:pt x="799" y="1404"/>
                      <a:pt x="816" y="1333"/>
                      <a:pt x="816" y="1333"/>
                    </a:cubicBezTo>
                    <a:cubicBezTo>
                      <a:pt x="816" y="1333"/>
                      <a:pt x="844" y="1275"/>
                      <a:pt x="844" y="1275"/>
                    </a:cubicBezTo>
                    <a:cubicBezTo>
                      <a:pt x="844" y="1275"/>
                      <a:pt x="869" y="1211"/>
                      <a:pt x="869" y="1211"/>
                    </a:cubicBezTo>
                    <a:cubicBezTo>
                      <a:pt x="869" y="1211"/>
                      <a:pt x="904" y="1156"/>
                      <a:pt x="904" y="1156"/>
                    </a:cubicBezTo>
                    <a:cubicBezTo>
                      <a:pt x="904" y="1156"/>
                      <a:pt x="939" y="1111"/>
                      <a:pt x="939" y="1111"/>
                    </a:cubicBezTo>
                    <a:cubicBezTo>
                      <a:pt x="939" y="1111"/>
                      <a:pt x="978" y="1074"/>
                      <a:pt x="978" y="1074"/>
                    </a:cubicBezTo>
                    <a:cubicBezTo>
                      <a:pt x="978" y="1074"/>
                      <a:pt x="1021" y="1030"/>
                      <a:pt x="1021" y="1030"/>
                    </a:cubicBezTo>
                    <a:cubicBezTo>
                      <a:pt x="1021" y="1030"/>
                      <a:pt x="1075" y="993"/>
                      <a:pt x="1075" y="993"/>
                    </a:cubicBezTo>
                    <a:cubicBezTo>
                      <a:pt x="1075" y="993"/>
                      <a:pt x="1135" y="952"/>
                      <a:pt x="1135" y="952"/>
                    </a:cubicBezTo>
                    <a:cubicBezTo>
                      <a:pt x="1135" y="952"/>
                      <a:pt x="1185" y="931"/>
                      <a:pt x="1185" y="931"/>
                    </a:cubicBezTo>
                    <a:cubicBezTo>
                      <a:pt x="1185" y="931"/>
                      <a:pt x="1251" y="906"/>
                      <a:pt x="1251" y="906"/>
                    </a:cubicBezTo>
                    <a:cubicBezTo>
                      <a:pt x="1251" y="906"/>
                      <a:pt x="1314" y="892"/>
                      <a:pt x="1314" y="892"/>
                    </a:cubicBezTo>
                    <a:cubicBezTo>
                      <a:pt x="1314" y="892"/>
                      <a:pt x="1380" y="879"/>
                      <a:pt x="1380" y="879"/>
                    </a:cubicBezTo>
                    <a:lnTo>
                      <a:pt x="1440" y="877"/>
                    </a:lnTo>
                    <a:lnTo>
                      <a:pt x="1435" y="0"/>
                    </a:lnTo>
                    <a:lnTo>
                      <a:pt x="1335" y="3"/>
                    </a:lnTo>
                    <a:lnTo>
                      <a:pt x="1233" y="12"/>
                    </a:lnTo>
                    <a:lnTo>
                      <a:pt x="1131" y="30"/>
                    </a:lnTo>
                    <a:lnTo>
                      <a:pt x="1033" y="55"/>
                    </a:lnTo>
                    <a:lnTo>
                      <a:pt x="937" y="87"/>
                    </a:lnTo>
                    <a:lnTo>
                      <a:pt x="843" y="127"/>
                    </a:lnTo>
                    <a:lnTo>
                      <a:pt x="749" y="175"/>
                    </a:lnTo>
                    <a:lnTo>
                      <a:pt x="661" y="227"/>
                    </a:lnTo>
                    <a:lnTo>
                      <a:pt x="578" y="287"/>
                    </a:lnTo>
                    <a:lnTo>
                      <a:pt x="497" y="354"/>
                    </a:lnTo>
                    <a:lnTo>
                      <a:pt x="420" y="425"/>
                    </a:lnTo>
                    <a:lnTo>
                      <a:pt x="350" y="505"/>
                    </a:lnTo>
                    <a:lnTo>
                      <a:pt x="288" y="588"/>
                    </a:lnTo>
                    <a:lnTo>
                      <a:pt x="228" y="675"/>
                    </a:lnTo>
                    <a:lnTo>
                      <a:pt x="175" y="767"/>
                    </a:lnTo>
                    <a:lnTo>
                      <a:pt x="131" y="861"/>
                    </a:lnTo>
                    <a:lnTo>
                      <a:pt x="90" y="960"/>
                    </a:lnTo>
                    <a:lnTo>
                      <a:pt x="59" y="1062"/>
                    </a:lnTo>
                    <a:lnTo>
                      <a:pt x="30" y="1167"/>
                    </a:lnTo>
                    <a:lnTo>
                      <a:pt x="14" y="1272"/>
                    </a:lnTo>
                    <a:lnTo>
                      <a:pt x="3" y="1378"/>
                    </a:lnTo>
                    <a:lnTo>
                      <a:pt x="0" y="1486"/>
                    </a:lnTo>
                    <a:lnTo>
                      <a:pt x="0" y="1498"/>
                    </a:lnTo>
                  </a:path>
                </a:pathLst>
              </a:custGeom>
              <a:solidFill>
                <a:schemeClr val="accent2"/>
              </a:solidFill>
              <a:ln w="9525" cap="rnd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0" rIns="0" bIns="0" anchor="ctr" anchorCtr="1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054" name="AutoShape 13"/>
              <p:cNvSpPr>
                <a:spLocks noChangeArrowheads="1"/>
              </p:cNvSpPr>
              <p:nvPr>
                <p:custDataLst>
                  <p:tags r:id="rId16"/>
                </p:custDataLst>
              </p:nvPr>
            </p:nvSpPr>
            <p:spPr bwMode="gray">
              <a:xfrm rot="3055562" flipV="1">
                <a:off x="3619684" y="2962401"/>
                <a:ext cx="328059" cy="288482"/>
              </a:xfrm>
              <a:prstGeom prst="rightArrow">
                <a:avLst>
                  <a:gd name="adj1" fmla="val 50000"/>
                  <a:gd name="adj2" fmla="val 36064"/>
                </a:avLst>
              </a:prstGeom>
              <a:solidFill>
                <a:schemeClr val="accent2"/>
              </a:solidFill>
              <a:ln w="31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lIns="0" tIns="0" rIns="0" bIns="0" anchor="ctr"/>
              <a:lstStyle/>
              <a:p>
                <a:pPr marL="228600" indent="-228600" algn="ctr">
                  <a:buClr>
                    <a:schemeClr val="hlink"/>
                  </a:buClr>
                  <a:buFont typeface="Wingdings" pitchFamily="2" charset="2"/>
                  <a:buChar char="§"/>
                </a:pPr>
                <a:endParaRPr lang="en-GB" sz="1000" b="1">
                  <a:ea typeface="Gulim" pitchFamily="34" charset="-127"/>
                  <a:cs typeface="Arial" pitchFamily="34" charset="0"/>
                </a:endParaRPr>
              </a:p>
            </p:txBody>
          </p:sp>
          <p:sp>
            <p:nvSpPr>
              <p:cNvPr id="1055" name="Oval 41"/>
              <p:cNvSpPr>
                <a:spLocks noChangeArrowheads="1"/>
              </p:cNvSpPr>
              <p:nvPr>
                <p:custDataLst>
                  <p:tags r:id="rId17"/>
                </p:custDataLst>
              </p:nvPr>
            </p:nvSpPr>
            <p:spPr bwMode="gray">
              <a:xfrm>
                <a:off x="3125339" y="2318738"/>
                <a:ext cx="518613" cy="588234"/>
              </a:xfrm>
              <a:prstGeom prst="ellipse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 anchorCtr="1"/>
              <a:lstStyle/>
              <a:p>
                <a:pPr marL="228600" indent="-228600" algn="ctr"/>
                <a:r>
                  <a:rPr lang="en-US" sz="2000" b="1">
                    <a:ea typeface="Gulim" pitchFamily="34" charset="-127"/>
                    <a:cs typeface="Arial" pitchFamily="34" charset="0"/>
                  </a:rPr>
                  <a:t>1</a:t>
                </a:r>
              </a:p>
            </p:txBody>
          </p:sp>
        </p:grpSp>
        <p:grpSp>
          <p:nvGrpSpPr>
            <p:cNvPr id="3" name="Group 79"/>
            <p:cNvGrpSpPr>
              <a:grpSpLocks/>
            </p:cNvGrpSpPr>
            <p:nvPr/>
          </p:nvGrpSpPr>
          <p:grpSpPr bwMode="auto">
            <a:xfrm>
              <a:off x="261424" y="4232393"/>
              <a:ext cx="4140714" cy="2291761"/>
              <a:chOff x="261867" y="3876423"/>
              <a:chExt cx="4139734" cy="2155888"/>
            </a:xfrm>
          </p:grpSpPr>
          <p:sp>
            <p:nvSpPr>
              <p:cNvPr id="1047" name="Rectangle 23"/>
              <p:cNvSpPr>
                <a:spLocks noChangeArrowheads="1"/>
              </p:cNvSpPr>
              <p:nvPr>
                <p:custDataLst>
                  <p:tags r:id="rId10"/>
                </p:custDataLst>
              </p:nvPr>
            </p:nvSpPr>
            <p:spPr bwMode="gray">
              <a:xfrm>
                <a:off x="261867" y="4343021"/>
                <a:ext cx="2112844" cy="889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 defTabSz="787400">
                  <a:buClr>
                    <a:srgbClr val="9F1B29"/>
                  </a:buClr>
                </a:pPr>
                <a:r>
                  <a:rPr lang="en-US" sz="1400" b="1" dirty="0" smtClean="0">
                    <a:latin typeface="Arial" pitchFamily="34" charset="0"/>
                    <a:cs typeface="Arial" pitchFamily="34" charset="0"/>
                  </a:rPr>
                  <a:t>Supportive policies must exist and be backed by adequate funding and strong leadership</a:t>
                </a:r>
                <a:endParaRPr lang="en-US" sz="14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8" name="Freeform 18"/>
              <p:cNvSpPr>
                <a:spLocks/>
              </p:cNvSpPr>
              <p:nvPr>
                <p:custDataLst>
                  <p:tags r:id="rId11"/>
                </p:custDataLst>
              </p:nvPr>
            </p:nvSpPr>
            <p:spPr bwMode="gray">
              <a:xfrm>
                <a:off x="2333508" y="3876423"/>
                <a:ext cx="2068093" cy="2155888"/>
              </a:xfrm>
              <a:custGeom>
                <a:avLst/>
                <a:gdLst>
                  <a:gd name="T0" fmla="*/ 0 w 1440"/>
                  <a:gd name="T1" fmla="*/ 0 h 1501"/>
                  <a:gd name="T2" fmla="*/ 2147483647 w 1440"/>
                  <a:gd name="T3" fmla="*/ 2147483647 h 1501"/>
                  <a:gd name="T4" fmla="*/ 2147483647 w 1440"/>
                  <a:gd name="T5" fmla="*/ 2147483647 h 1501"/>
                  <a:gd name="T6" fmla="*/ 2147483647 w 1440"/>
                  <a:gd name="T7" fmla="*/ 2147483647 h 1501"/>
                  <a:gd name="T8" fmla="*/ 2147483647 w 1440"/>
                  <a:gd name="T9" fmla="*/ 2147483647 h 1501"/>
                  <a:gd name="T10" fmla="*/ 2147483647 w 1440"/>
                  <a:gd name="T11" fmla="*/ 2147483647 h 1501"/>
                  <a:gd name="T12" fmla="*/ 2147483647 w 1440"/>
                  <a:gd name="T13" fmla="*/ 2147483647 h 1501"/>
                  <a:gd name="T14" fmla="*/ 2147483647 w 1440"/>
                  <a:gd name="T15" fmla="*/ 2147483647 h 1501"/>
                  <a:gd name="T16" fmla="*/ 2147483647 w 1440"/>
                  <a:gd name="T17" fmla="*/ 2147483647 h 1501"/>
                  <a:gd name="T18" fmla="*/ 2147483647 w 1440"/>
                  <a:gd name="T19" fmla="*/ 2147483647 h 1501"/>
                  <a:gd name="T20" fmla="*/ 2147483647 w 1440"/>
                  <a:gd name="T21" fmla="*/ 2147483647 h 1501"/>
                  <a:gd name="T22" fmla="*/ 2147483647 w 1440"/>
                  <a:gd name="T23" fmla="*/ 2147483647 h 1501"/>
                  <a:gd name="T24" fmla="*/ 2147483647 w 1440"/>
                  <a:gd name="T25" fmla="*/ 2147483647 h 1501"/>
                  <a:gd name="T26" fmla="*/ 2147483647 w 1440"/>
                  <a:gd name="T27" fmla="*/ 2147483647 h 1501"/>
                  <a:gd name="T28" fmla="*/ 2147483647 w 1440"/>
                  <a:gd name="T29" fmla="*/ 2147483647 h 1501"/>
                  <a:gd name="T30" fmla="*/ 2147483647 w 1440"/>
                  <a:gd name="T31" fmla="*/ 2147483647 h 1501"/>
                  <a:gd name="T32" fmla="*/ 2147483647 w 1440"/>
                  <a:gd name="T33" fmla="*/ 2147483647 h 1501"/>
                  <a:gd name="T34" fmla="*/ 2147483647 w 1440"/>
                  <a:gd name="T35" fmla="*/ 2147483647 h 1501"/>
                  <a:gd name="T36" fmla="*/ 2147483647 w 1440"/>
                  <a:gd name="T37" fmla="*/ 2147483647 h 1501"/>
                  <a:gd name="T38" fmla="*/ 2147483647 w 1440"/>
                  <a:gd name="T39" fmla="*/ 2147483647 h 1501"/>
                  <a:gd name="T40" fmla="*/ 2147483647 w 1440"/>
                  <a:gd name="T41" fmla="*/ 2147483647 h 1501"/>
                  <a:gd name="T42" fmla="*/ 2147483647 w 1440"/>
                  <a:gd name="T43" fmla="*/ 2147483647 h 1501"/>
                  <a:gd name="T44" fmla="*/ 2147483647 w 1440"/>
                  <a:gd name="T45" fmla="*/ 2147483647 h 1501"/>
                  <a:gd name="T46" fmla="*/ 2147483647 w 1440"/>
                  <a:gd name="T47" fmla="*/ 2147483647 h 1501"/>
                  <a:gd name="T48" fmla="*/ 2147483647 w 1440"/>
                  <a:gd name="T49" fmla="*/ 2147483647 h 1501"/>
                  <a:gd name="T50" fmla="*/ 2147483647 w 1440"/>
                  <a:gd name="T51" fmla="*/ 2147483647 h 1501"/>
                  <a:gd name="T52" fmla="*/ 2147483647 w 1440"/>
                  <a:gd name="T53" fmla="*/ 2147483647 h 1501"/>
                  <a:gd name="T54" fmla="*/ 2147483647 w 1440"/>
                  <a:gd name="T55" fmla="*/ 2147483647 h 1501"/>
                  <a:gd name="T56" fmla="*/ 2147483647 w 1440"/>
                  <a:gd name="T57" fmla="*/ 2147483647 h 1501"/>
                  <a:gd name="T58" fmla="*/ 2147483647 w 1440"/>
                  <a:gd name="T59" fmla="*/ 2147483647 h 1501"/>
                  <a:gd name="T60" fmla="*/ 2147483647 w 1440"/>
                  <a:gd name="T61" fmla="*/ 2147483647 h 1501"/>
                  <a:gd name="T62" fmla="*/ 2147483647 w 1440"/>
                  <a:gd name="T63" fmla="*/ 2147483647 h 1501"/>
                  <a:gd name="T64" fmla="*/ 2147483647 w 1440"/>
                  <a:gd name="T65" fmla="*/ 2147483647 h 1501"/>
                  <a:gd name="T66" fmla="*/ 2147483647 w 1440"/>
                  <a:gd name="T67" fmla="*/ 2147483647 h 1501"/>
                  <a:gd name="T68" fmla="*/ 2147483647 w 1440"/>
                  <a:gd name="T69" fmla="*/ 2147483647 h 1501"/>
                  <a:gd name="T70" fmla="*/ 2147483647 w 1440"/>
                  <a:gd name="T71" fmla="*/ 2147483647 h 1501"/>
                  <a:gd name="T72" fmla="*/ 2147483647 w 1440"/>
                  <a:gd name="T73" fmla="*/ 2147483647 h 1501"/>
                  <a:gd name="T74" fmla="*/ 2147483647 w 1440"/>
                  <a:gd name="T75" fmla="*/ 2147483647 h 1501"/>
                  <a:gd name="T76" fmla="*/ 2147483647 w 1440"/>
                  <a:gd name="T77" fmla="*/ 2147483647 h 1501"/>
                  <a:gd name="T78" fmla="*/ 2147483647 w 1440"/>
                  <a:gd name="T79" fmla="*/ 2147483647 h 1501"/>
                  <a:gd name="T80" fmla="*/ 2147483647 w 1440"/>
                  <a:gd name="T81" fmla="*/ 2147483647 h 1501"/>
                  <a:gd name="T82" fmla="*/ 2147483647 w 1440"/>
                  <a:gd name="T83" fmla="*/ 2147483647 h 1501"/>
                  <a:gd name="T84" fmla="*/ 0 w 1440"/>
                  <a:gd name="T85" fmla="*/ 0 h 1501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440"/>
                  <a:gd name="T130" fmla="*/ 0 h 1501"/>
                  <a:gd name="T131" fmla="*/ 1440 w 1440"/>
                  <a:gd name="T132" fmla="*/ 1501 h 1501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440" h="1501">
                    <a:moveTo>
                      <a:pt x="0" y="0"/>
                    </a:moveTo>
                    <a:lnTo>
                      <a:pt x="3" y="82"/>
                    </a:lnTo>
                    <a:lnTo>
                      <a:pt x="3" y="92"/>
                    </a:lnTo>
                    <a:lnTo>
                      <a:pt x="14" y="203"/>
                    </a:lnTo>
                    <a:lnTo>
                      <a:pt x="31" y="310"/>
                    </a:lnTo>
                    <a:lnTo>
                      <a:pt x="57" y="416"/>
                    </a:lnTo>
                    <a:lnTo>
                      <a:pt x="89" y="519"/>
                    </a:lnTo>
                    <a:lnTo>
                      <a:pt x="130" y="617"/>
                    </a:lnTo>
                    <a:lnTo>
                      <a:pt x="175" y="713"/>
                    </a:lnTo>
                    <a:lnTo>
                      <a:pt x="228" y="806"/>
                    </a:lnTo>
                    <a:lnTo>
                      <a:pt x="286" y="895"/>
                    </a:lnTo>
                    <a:lnTo>
                      <a:pt x="350" y="979"/>
                    </a:lnTo>
                    <a:lnTo>
                      <a:pt x="424" y="1058"/>
                    </a:lnTo>
                    <a:lnTo>
                      <a:pt x="496" y="1134"/>
                    </a:lnTo>
                    <a:lnTo>
                      <a:pt x="576" y="1201"/>
                    </a:lnTo>
                    <a:lnTo>
                      <a:pt x="662" y="1262"/>
                    </a:lnTo>
                    <a:lnTo>
                      <a:pt x="751" y="1316"/>
                    </a:lnTo>
                    <a:lnTo>
                      <a:pt x="842" y="1366"/>
                    </a:lnTo>
                    <a:lnTo>
                      <a:pt x="937" y="1404"/>
                    </a:lnTo>
                    <a:lnTo>
                      <a:pt x="1034" y="1440"/>
                    </a:lnTo>
                    <a:lnTo>
                      <a:pt x="1134" y="1466"/>
                    </a:lnTo>
                    <a:lnTo>
                      <a:pt x="1236" y="1486"/>
                    </a:lnTo>
                    <a:lnTo>
                      <a:pt x="1336" y="1495"/>
                    </a:lnTo>
                    <a:lnTo>
                      <a:pt x="1440" y="1501"/>
                    </a:lnTo>
                    <a:lnTo>
                      <a:pt x="1438" y="580"/>
                    </a:lnTo>
                    <a:lnTo>
                      <a:pt x="1374" y="574"/>
                    </a:lnTo>
                    <a:cubicBezTo>
                      <a:pt x="1374" y="574"/>
                      <a:pt x="1311" y="562"/>
                      <a:pt x="1311" y="562"/>
                    </a:cubicBezTo>
                    <a:cubicBezTo>
                      <a:pt x="1311" y="562"/>
                      <a:pt x="1245" y="548"/>
                      <a:pt x="1245" y="548"/>
                    </a:cubicBezTo>
                    <a:cubicBezTo>
                      <a:pt x="1245" y="548"/>
                      <a:pt x="1195" y="529"/>
                      <a:pt x="1195" y="529"/>
                    </a:cubicBezTo>
                    <a:cubicBezTo>
                      <a:pt x="1195" y="529"/>
                      <a:pt x="1146" y="508"/>
                      <a:pt x="1146" y="508"/>
                    </a:cubicBezTo>
                    <a:cubicBezTo>
                      <a:pt x="1146" y="508"/>
                      <a:pt x="1092" y="476"/>
                      <a:pt x="1092" y="476"/>
                    </a:cubicBezTo>
                    <a:cubicBezTo>
                      <a:pt x="1092" y="476"/>
                      <a:pt x="1047" y="446"/>
                      <a:pt x="1047" y="446"/>
                    </a:cubicBezTo>
                    <a:lnTo>
                      <a:pt x="1039" y="440"/>
                    </a:lnTo>
                    <a:cubicBezTo>
                      <a:pt x="1030" y="432"/>
                      <a:pt x="1006" y="409"/>
                      <a:pt x="990" y="395"/>
                    </a:cubicBezTo>
                    <a:cubicBezTo>
                      <a:pt x="990" y="395"/>
                      <a:pt x="945" y="355"/>
                      <a:pt x="945" y="355"/>
                    </a:cubicBezTo>
                    <a:cubicBezTo>
                      <a:pt x="945" y="355"/>
                      <a:pt x="905" y="301"/>
                      <a:pt x="905" y="301"/>
                    </a:cubicBezTo>
                    <a:cubicBezTo>
                      <a:pt x="905" y="301"/>
                      <a:pt x="865" y="245"/>
                      <a:pt x="865" y="245"/>
                    </a:cubicBezTo>
                    <a:cubicBezTo>
                      <a:pt x="865" y="245"/>
                      <a:pt x="840" y="194"/>
                      <a:pt x="840" y="194"/>
                    </a:cubicBezTo>
                    <a:cubicBezTo>
                      <a:pt x="840" y="194"/>
                      <a:pt x="819" y="122"/>
                      <a:pt x="819" y="122"/>
                    </a:cubicBezTo>
                    <a:cubicBezTo>
                      <a:pt x="819" y="122"/>
                      <a:pt x="808" y="79"/>
                      <a:pt x="808" y="79"/>
                    </a:cubicBezTo>
                    <a:cubicBezTo>
                      <a:pt x="808" y="79"/>
                      <a:pt x="802" y="46"/>
                      <a:pt x="802" y="46"/>
                    </a:cubicBezTo>
                    <a:lnTo>
                      <a:pt x="804" y="2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rnd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0" rIns="0" bIns="0" anchor="ctr" anchorCtr="1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049" name="AutoShape 13"/>
              <p:cNvSpPr>
                <a:spLocks noChangeArrowheads="1"/>
              </p:cNvSpPr>
              <p:nvPr>
                <p:custDataLst>
                  <p:tags r:id="rId12"/>
                </p:custDataLst>
              </p:nvPr>
            </p:nvSpPr>
            <p:spPr bwMode="gray">
              <a:xfrm rot="7744438" flipH="1" flipV="1">
                <a:off x="3619684" y="4416043"/>
                <a:ext cx="328059" cy="288482"/>
              </a:xfrm>
              <a:prstGeom prst="rightArrow">
                <a:avLst>
                  <a:gd name="adj1" fmla="val 50000"/>
                  <a:gd name="adj2" fmla="val 36064"/>
                </a:avLst>
              </a:prstGeom>
              <a:solidFill>
                <a:schemeClr val="accent2"/>
              </a:solidFill>
              <a:ln w="31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lIns="0" tIns="0" rIns="0" bIns="0" anchor="ctr"/>
              <a:lstStyle/>
              <a:p>
                <a:pPr marL="228600" indent="-228600" algn="ctr">
                  <a:buClr>
                    <a:schemeClr val="hlink"/>
                  </a:buClr>
                  <a:buFont typeface="Wingdings" pitchFamily="2" charset="2"/>
                  <a:buChar char="§"/>
                </a:pPr>
                <a:endParaRPr lang="en-GB" sz="1000" b="1">
                  <a:ea typeface="Gulim" pitchFamily="34" charset="-127"/>
                  <a:cs typeface="Arial" pitchFamily="34" charset="0"/>
                </a:endParaRPr>
              </a:p>
            </p:txBody>
          </p:sp>
          <p:sp>
            <p:nvSpPr>
              <p:cNvPr id="1050" name="Oval 41"/>
              <p:cNvSpPr>
                <a:spLocks noChangeArrowheads="1"/>
              </p:cNvSpPr>
              <p:nvPr>
                <p:custDataLst>
                  <p:tags r:id="rId13"/>
                </p:custDataLst>
              </p:nvPr>
            </p:nvSpPr>
            <p:spPr bwMode="gray">
              <a:xfrm>
                <a:off x="3086670" y="4709371"/>
                <a:ext cx="518613" cy="588234"/>
              </a:xfrm>
              <a:prstGeom prst="ellipse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 anchorCtr="1"/>
              <a:lstStyle/>
              <a:p>
                <a:pPr marL="228600" indent="-228600" algn="ctr"/>
                <a:r>
                  <a:rPr lang="en-US" sz="2000" b="1">
                    <a:ea typeface="Gulim" pitchFamily="34" charset="-127"/>
                    <a:cs typeface="Arial" pitchFamily="34" charset="0"/>
                  </a:rPr>
                  <a:t>4</a:t>
                </a:r>
              </a:p>
            </p:txBody>
          </p:sp>
        </p:grpSp>
        <p:grpSp>
          <p:nvGrpSpPr>
            <p:cNvPr id="5" name="Group 77"/>
            <p:cNvGrpSpPr>
              <a:grpSpLocks/>
            </p:cNvGrpSpPr>
            <p:nvPr/>
          </p:nvGrpSpPr>
          <p:grpSpPr bwMode="auto">
            <a:xfrm>
              <a:off x="4495800" y="1852774"/>
              <a:ext cx="4375150" cy="2291864"/>
              <a:chOff x="4496482" y="1637446"/>
              <a:chExt cx="4374563" cy="2155888"/>
            </a:xfrm>
          </p:grpSpPr>
          <p:sp>
            <p:nvSpPr>
              <p:cNvPr id="1037" name="Rectangle 21"/>
              <p:cNvSpPr>
                <a:spLocks noChangeArrowheads="1"/>
              </p:cNvSpPr>
              <p:nvPr>
                <p:custDataLst>
                  <p:tags r:id="rId6"/>
                </p:custDataLst>
              </p:nvPr>
            </p:nvSpPr>
            <p:spPr bwMode="gray">
              <a:xfrm>
                <a:off x="6537278" y="1833854"/>
                <a:ext cx="2333767" cy="9476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 defTabSz="787400">
                  <a:buClr>
                    <a:srgbClr val="9F1B29"/>
                  </a:buClr>
                </a:pPr>
                <a:r>
                  <a:rPr lang="en-US" sz="1400" b="1" dirty="0" smtClean="0">
                    <a:latin typeface="Arial" pitchFamily="34" charset="0"/>
                    <a:cs typeface="Arial" pitchFamily="34" charset="0"/>
                  </a:rPr>
                  <a:t>Increase demand: mothers and families should be aware of and receptive to care and be able to afford services.</a:t>
                </a:r>
                <a:endParaRPr lang="en-US" sz="14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8" name="Freeform 16"/>
              <p:cNvSpPr>
                <a:spLocks/>
              </p:cNvSpPr>
              <p:nvPr>
                <p:custDataLst>
                  <p:tags r:id="rId7"/>
                </p:custDataLst>
              </p:nvPr>
            </p:nvSpPr>
            <p:spPr bwMode="gray">
              <a:xfrm>
                <a:off x="4496482" y="1637446"/>
                <a:ext cx="2068093" cy="2155888"/>
              </a:xfrm>
              <a:custGeom>
                <a:avLst/>
                <a:gdLst>
                  <a:gd name="T0" fmla="*/ 2147483647 w 1440"/>
                  <a:gd name="T1" fmla="*/ 2147483647 h 1501"/>
                  <a:gd name="T2" fmla="*/ 2147483647 w 1440"/>
                  <a:gd name="T3" fmla="*/ 2147483647 h 1501"/>
                  <a:gd name="T4" fmla="*/ 2147483647 w 1440"/>
                  <a:gd name="T5" fmla="*/ 2147483647 h 1501"/>
                  <a:gd name="T6" fmla="*/ 2147483647 w 1440"/>
                  <a:gd name="T7" fmla="*/ 2147483647 h 1501"/>
                  <a:gd name="T8" fmla="*/ 2147483647 w 1440"/>
                  <a:gd name="T9" fmla="*/ 2147483647 h 1501"/>
                  <a:gd name="T10" fmla="*/ 2147483647 w 1440"/>
                  <a:gd name="T11" fmla="*/ 2147483647 h 1501"/>
                  <a:gd name="T12" fmla="*/ 2147483647 w 1440"/>
                  <a:gd name="T13" fmla="*/ 2147483647 h 1501"/>
                  <a:gd name="T14" fmla="*/ 2147483647 w 1440"/>
                  <a:gd name="T15" fmla="*/ 2147483647 h 1501"/>
                  <a:gd name="T16" fmla="*/ 2147483647 w 1440"/>
                  <a:gd name="T17" fmla="*/ 2147483647 h 1501"/>
                  <a:gd name="T18" fmla="*/ 2147483647 w 1440"/>
                  <a:gd name="T19" fmla="*/ 2147483647 h 1501"/>
                  <a:gd name="T20" fmla="*/ 2147483647 w 1440"/>
                  <a:gd name="T21" fmla="*/ 2147483647 h 1501"/>
                  <a:gd name="T22" fmla="*/ 2147483647 w 1440"/>
                  <a:gd name="T23" fmla="*/ 2147483647 h 1501"/>
                  <a:gd name="T24" fmla="*/ 2147483647 w 1440"/>
                  <a:gd name="T25" fmla="*/ 2147483647 h 1501"/>
                  <a:gd name="T26" fmla="*/ 2147483647 w 1440"/>
                  <a:gd name="T27" fmla="*/ 2147483647 h 1501"/>
                  <a:gd name="T28" fmla="*/ 2147483647 w 1440"/>
                  <a:gd name="T29" fmla="*/ 2147483647 h 1501"/>
                  <a:gd name="T30" fmla="*/ 2147483647 w 1440"/>
                  <a:gd name="T31" fmla="*/ 2147483647 h 1501"/>
                  <a:gd name="T32" fmla="*/ 2147483647 w 1440"/>
                  <a:gd name="T33" fmla="*/ 2147483647 h 1501"/>
                  <a:gd name="T34" fmla="*/ 2147483647 w 1440"/>
                  <a:gd name="T35" fmla="*/ 2147483647 h 1501"/>
                  <a:gd name="T36" fmla="*/ 2147483647 w 1440"/>
                  <a:gd name="T37" fmla="*/ 2147483647 h 1501"/>
                  <a:gd name="T38" fmla="*/ 2147483647 w 1440"/>
                  <a:gd name="T39" fmla="*/ 2147483647 h 1501"/>
                  <a:gd name="T40" fmla="*/ 2147483647 w 1440"/>
                  <a:gd name="T41" fmla="*/ 2147483647 h 1501"/>
                  <a:gd name="T42" fmla="*/ 2147483647 w 1440"/>
                  <a:gd name="T43" fmla="*/ 2147483647 h 1501"/>
                  <a:gd name="T44" fmla="*/ 2147483647 w 1440"/>
                  <a:gd name="T45" fmla="*/ 2147483647 h 1501"/>
                  <a:gd name="T46" fmla="*/ 2147483647 w 1440"/>
                  <a:gd name="T47" fmla="*/ 2147483647 h 1501"/>
                  <a:gd name="T48" fmla="*/ 0 w 1440"/>
                  <a:gd name="T49" fmla="*/ 0 h 1501"/>
                  <a:gd name="T50" fmla="*/ 2147483647 w 1440"/>
                  <a:gd name="T51" fmla="*/ 2147483647 h 1501"/>
                  <a:gd name="T52" fmla="*/ 2147483647 w 1440"/>
                  <a:gd name="T53" fmla="*/ 2147483647 h 1501"/>
                  <a:gd name="T54" fmla="*/ 2147483647 w 1440"/>
                  <a:gd name="T55" fmla="*/ 2147483647 h 1501"/>
                  <a:gd name="T56" fmla="*/ 2147483647 w 1440"/>
                  <a:gd name="T57" fmla="*/ 2147483647 h 1501"/>
                  <a:gd name="T58" fmla="*/ 2147483647 w 1440"/>
                  <a:gd name="T59" fmla="*/ 2147483647 h 1501"/>
                  <a:gd name="T60" fmla="*/ 2147483647 w 1440"/>
                  <a:gd name="T61" fmla="*/ 2147483647 h 1501"/>
                  <a:gd name="T62" fmla="*/ 2147483647 w 1440"/>
                  <a:gd name="T63" fmla="*/ 2147483647 h 1501"/>
                  <a:gd name="T64" fmla="*/ 2147483647 w 1440"/>
                  <a:gd name="T65" fmla="*/ 2147483647 h 1501"/>
                  <a:gd name="T66" fmla="*/ 2147483647 w 1440"/>
                  <a:gd name="T67" fmla="*/ 2147483647 h 1501"/>
                  <a:gd name="T68" fmla="*/ 2147483647 w 1440"/>
                  <a:gd name="T69" fmla="*/ 2147483647 h 1501"/>
                  <a:gd name="T70" fmla="*/ 2147483647 w 1440"/>
                  <a:gd name="T71" fmla="*/ 2147483647 h 1501"/>
                  <a:gd name="T72" fmla="*/ 2147483647 w 1440"/>
                  <a:gd name="T73" fmla="*/ 2147483647 h 1501"/>
                  <a:gd name="T74" fmla="*/ 2147483647 w 1440"/>
                  <a:gd name="T75" fmla="*/ 2147483647 h 1501"/>
                  <a:gd name="T76" fmla="*/ 2147483647 w 1440"/>
                  <a:gd name="T77" fmla="*/ 2147483647 h 1501"/>
                  <a:gd name="T78" fmla="*/ 2147483647 w 1440"/>
                  <a:gd name="T79" fmla="*/ 2147483647 h 1501"/>
                  <a:gd name="T80" fmla="*/ 2147483647 w 1440"/>
                  <a:gd name="T81" fmla="*/ 2147483647 h 1501"/>
                  <a:gd name="T82" fmla="*/ 2147483647 w 1440"/>
                  <a:gd name="T83" fmla="*/ 2147483647 h 1501"/>
                  <a:gd name="T84" fmla="*/ 2147483647 w 1440"/>
                  <a:gd name="T85" fmla="*/ 2147483647 h 1501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440"/>
                  <a:gd name="T130" fmla="*/ 0 h 1501"/>
                  <a:gd name="T131" fmla="*/ 1440 w 1440"/>
                  <a:gd name="T132" fmla="*/ 1501 h 1501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440" h="1501">
                    <a:moveTo>
                      <a:pt x="1437" y="1501"/>
                    </a:moveTo>
                    <a:lnTo>
                      <a:pt x="1440" y="1469"/>
                    </a:lnTo>
                    <a:lnTo>
                      <a:pt x="1437" y="1382"/>
                    </a:lnTo>
                    <a:lnTo>
                      <a:pt x="1435" y="1365"/>
                    </a:lnTo>
                    <a:lnTo>
                      <a:pt x="1423" y="1259"/>
                    </a:lnTo>
                    <a:lnTo>
                      <a:pt x="1406" y="1161"/>
                    </a:lnTo>
                    <a:lnTo>
                      <a:pt x="1381" y="1056"/>
                    </a:lnTo>
                    <a:lnTo>
                      <a:pt x="1347" y="961"/>
                    </a:lnTo>
                    <a:lnTo>
                      <a:pt x="1309" y="863"/>
                    </a:lnTo>
                    <a:lnTo>
                      <a:pt x="1263" y="770"/>
                    </a:lnTo>
                    <a:lnTo>
                      <a:pt x="1212" y="681"/>
                    </a:lnTo>
                    <a:lnTo>
                      <a:pt x="1153" y="595"/>
                    </a:lnTo>
                    <a:lnTo>
                      <a:pt x="1090" y="513"/>
                    </a:lnTo>
                    <a:lnTo>
                      <a:pt x="1018" y="436"/>
                    </a:lnTo>
                    <a:lnTo>
                      <a:pt x="944" y="366"/>
                    </a:lnTo>
                    <a:lnTo>
                      <a:pt x="863" y="299"/>
                    </a:lnTo>
                    <a:lnTo>
                      <a:pt x="778" y="242"/>
                    </a:lnTo>
                    <a:lnTo>
                      <a:pt x="691" y="187"/>
                    </a:lnTo>
                    <a:lnTo>
                      <a:pt x="601" y="138"/>
                    </a:lnTo>
                    <a:lnTo>
                      <a:pt x="506" y="99"/>
                    </a:lnTo>
                    <a:lnTo>
                      <a:pt x="409" y="64"/>
                    </a:lnTo>
                    <a:lnTo>
                      <a:pt x="307" y="37"/>
                    </a:lnTo>
                    <a:lnTo>
                      <a:pt x="208" y="16"/>
                    </a:lnTo>
                    <a:lnTo>
                      <a:pt x="105" y="3"/>
                    </a:lnTo>
                    <a:lnTo>
                      <a:pt x="0" y="0"/>
                    </a:lnTo>
                    <a:lnTo>
                      <a:pt x="5" y="876"/>
                    </a:lnTo>
                    <a:lnTo>
                      <a:pt x="68" y="882"/>
                    </a:lnTo>
                    <a:cubicBezTo>
                      <a:pt x="68" y="882"/>
                      <a:pt x="134" y="897"/>
                      <a:pt x="134" y="897"/>
                    </a:cubicBezTo>
                    <a:cubicBezTo>
                      <a:pt x="134" y="897"/>
                      <a:pt x="185" y="912"/>
                      <a:pt x="185" y="912"/>
                    </a:cubicBezTo>
                    <a:cubicBezTo>
                      <a:pt x="185" y="912"/>
                      <a:pt x="239" y="933"/>
                      <a:pt x="239" y="933"/>
                    </a:cubicBezTo>
                    <a:cubicBezTo>
                      <a:pt x="239" y="933"/>
                      <a:pt x="320" y="975"/>
                      <a:pt x="320" y="975"/>
                    </a:cubicBezTo>
                    <a:cubicBezTo>
                      <a:pt x="320" y="975"/>
                      <a:pt x="372" y="1012"/>
                      <a:pt x="372" y="1012"/>
                    </a:cubicBezTo>
                    <a:cubicBezTo>
                      <a:pt x="372" y="1012"/>
                      <a:pt x="419" y="1051"/>
                      <a:pt x="419" y="1051"/>
                    </a:cubicBezTo>
                    <a:cubicBezTo>
                      <a:pt x="419" y="1051"/>
                      <a:pt x="461" y="1098"/>
                      <a:pt x="461" y="1098"/>
                    </a:cubicBezTo>
                    <a:cubicBezTo>
                      <a:pt x="461" y="1098"/>
                      <a:pt x="494" y="1140"/>
                      <a:pt x="494" y="1140"/>
                    </a:cubicBezTo>
                    <a:cubicBezTo>
                      <a:pt x="494" y="1140"/>
                      <a:pt x="534" y="1194"/>
                      <a:pt x="534" y="1194"/>
                    </a:cubicBezTo>
                    <a:cubicBezTo>
                      <a:pt x="534" y="1194"/>
                      <a:pt x="572" y="1257"/>
                      <a:pt x="572" y="1257"/>
                    </a:cubicBezTo>
                    <a:cubicBezTo>
                      <a:pt x="572" y="1257"/>
                      <a:pt x="593" y="1320"/>
                      <a:pt x="593" y="1320"/>
                    </a:cubicBezTo>
                    <a:cubicBezTo>
                      <a:pt x="593" y="1320"/>
                      <a:pt x="614" y="1392"/>
                      <a:pt x="614" y="1392"/>
                    </a:cubicBezTo>
                    <a:lnTo>
                      <a:pt x="614" y="1404"/>
                    </a:lnTo>
                    <a:cubicBezTo>
                      <a:pt x="614" y="1404"/>
                      <a:pt x="618" y="1452"/>
                      <a:pt x="618" y="1452"/>
                    </a:cubicBezTo>
                    <a:lnTo>
                      <a:pt x="620" y="1494"/>
                    </a:lnTo>
                    <a:lnTo>
                      <a:pt x="1437" y="1501"/>
                    </a:lnTo>
                  </a:path>
                </a:pathLst>
              </a:custGeom>
              <a:solidFill>
                <a:schemeClr val="accent2"/>
              </a:solidFill>
              <a:ln w="9525" cap="rnd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0" rIns="0" bIns="0" anchor="ctr" anchorCtr="1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039" name="AutoShape 13"/>
              <p:cNvSpPr>
                <a:spLocks noChangeArrowheads="1"/>
              </p:cNvSpPr>
              <p:nvPr>
                <p:custDataLst>
                  <p:tags r:id="rId8"/>
                </p:custDataLst>
              </p:nvPr>
            </p:nvSpPr>
            <p:spPr bwMode="gray">
              <a:xfrm rot="-3055562" flipH="1" flipV="1">
                <a:off x="4941243" y="2962401"/>
                <a:ext cx="328059" cy="288482"/>
              </a:xfrm>
              <a:prstGeom prst="rightArrow">
                <a:avLst>
                  <a:gd name="adj1" fmla="val 50000"/>
                  <a:gd name="adj2" fmla="val 36064"/>
                </a:avLst>
              </a:prstGeom>
              <a:solidFill>
                <a:schemeClr val="accent2"/>
              </a:solidFill>
              <a:ln w="31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 marL="228600" indent="-228600" algn="ctr">
                  <a:buClr>
                    <a:schemeClr val="hlink"/>
                  </a:buClr>
                  <a:buFont typeface="Wingdings" pitchFamily="2" charset="2"/>
                  <a:buChar char="§"/>
                </a:pPr>
                <a:endParaRPr lang="en-GB" sz="1000" b="1">
                  <a:ea typeface="Gulim" pitchFamily="34" charset="-127"/>
                  <a:cs typeface="Arial" pitchFamily="34" charset="0"/>
                </a:endParaRPr>
              </a:p>
            </p:txBody>
          </p:sp>
          <p:sp>
            <p:nvSpPr>
              <p:cNvPr id="1040" name="Oval 41"/>
              <p:cNvSpPr>
                <a:spLocks noChangeArrowheads="1"/>
              </p:cNvSpPr>
              <p:nvPr>
                <p:custDataLst>
                  <p:tags r:id="rId9"/>
                </p:custDataLst>
              </p:nvPr>
            </p:nvSpPr>
            <p:spPr bwMode="gray">
              <a:xfrm>
                <a:off x="5220270" y="2380153"/>
                <a:ext cx="518613" cy="588234"/>
              </a:xfrm>
              <a:prstGeom prst="ellipse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 anchorCtr="1"/>
              <a:lstStyle/>
              <a:p>
                <a:pPr marL="228600" indent="-228600" algn="ctr"/>
                <a:r>
                  <a:rPr lang="en-US" sz="2000" b="1">
                    <a:ea typeface="Gulim" pitchFamily="34" charset="-127"/>
                    <a:cs typeface="Arial" pitchFamily="34" charset="0"/>
                  </a:rPr>
                  <a:t>2</a:t>
                </a:r>
              </a:p>
            </p:txBody>
          </p:sp>
        </p:grpSp>
        <p:sp>
          <p:nvSpPr>
            <p:cNvPr id="1034" name="Oval 17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gray">
            <a:xfrm>
              <a:off x="3275856" y="2889350"/>
              <a:ext cx="2304256" cy="2620280"/>
            </a:xfrm>
            <a:prstGeom prst="ellipse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/>
            <a:lstStyle/>
            <a:p>
              <a:pPr>
                <a:buClr>
                  <a:schemeClr val="hlink"/>
                </a:buClr>
                <a:buFont typeface="Wingdings" pitchFamily="2" charset="2"/>
                <a:buChar char="§"/>
              </a:pPr>
              <a:endParaRPr lang="en-GB" sz="1000" b="1">
                <a:cs typeface="Arial" pitchFamily="34" charset="0"/>
              </a:endParaRPr>
            </a:p>
          </p:txBody>
        </p:sp>
        <p:sp>
          <p:nvSpPr>
            <p:cNvPr id="1035" name="Oval 17"/>
            <p:cNvSpPr>
              <a:spLocks noChangeArrowheads="1"/>
            </p:cNvSpPr>
            <p:nvPr>
              <p:custDataLst>
                <p:tags r:id="rId4"/>
              </p:custDataLst>
            </p:nvPr>
          </p:nvSpPr>
          <p:spPr bwMode="gray">
            <a:xfrm>
              <a:off x="3507120" y="3178902"/>
              <a:ext cx="1855947" cy="2040677"/>
            </a:xfrm>
            <a:prstGeom prst="ellipse">
              <a:avLst/>
            </a:prstGeom>
            <a:solidFill>
              <a:srgbClr val="E0EBED"/>
            </a:solidFill>
            <a:ln w="9525" algn="ctr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lIns="0" tIns="0" rIns="0" bIns="0" anchor="ctr"/>
            <a:lstStyle/>
            <a:p>
              <a:pPr>
                <a:buClr>
                  <a:schemeClr val="hlink"/>
                </a:buClr>
                <a:buFont typeface="Wingdings" pitchFamily="2" charset="2"/>
                <a:buChar char="§"/>
              </a:pPr>
              <a:endParaRPr lang="en-GB" sz="1000" b="1">
                <a:cs typeface="Arial" pitchFamily="34" charset="0"/>
              </a:endParaRPr>
            </a:p>
          </p:txBody>
        </p:sp>
        <p:sp>
          <p:nvSpPr>
            <p:cNvPr id="56" name="Rectangle 18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gray">
            <a:xfrm>
              <a:off x="3643313" y="3530624"/>
              <a:ext cx="1624012" cy="12280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/>
            <a:p>
              <a:pPr algn="ctr">
                <a:lnSpc>
                  <a:spcPct val="95000"/>
                </a:lnSpc>
                <a:buClr>
                  <a:srgbClr val="9F1B29"/>
                </a:buClr>
                <a:buFont typeface="Wingdings" pitchFamily="2" charset="2"/>
                <a:buNone/>
                <a:tabLst>
                  <a:tab pos="0" algn="l"/>
                </a:tabLst>
              </a:pPr>
              <a:r>
                <a:rPr lang="en-US" sz="1200" b="1" dirty="0">
                  <a:latin typeface="Arial" pitchFamily="34" charset="0"/>
                  <a:cs typeface="Arial" pitchFamily="34" charset="0"/>
                </a:rPr>
                <a:t>Increase </a:t>
              </a:r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coverage </a:t>
              </a:r>
            </a:p>
            <a:p>
              <a:pPr algn="ctr">
                <a:lnSpc>
                  <a:spcPct val="95000"/>
                </a:lnSpc>
                <a:buClr>
                  <a:srgbClr val="9F1B29"/>
                </a:buClr>
                <a:buFont typeface="Wingdings" pitchFamily="2" charset="2"/>
                <a:buNone/>
                <a:tabLst>
                  <a:tab pos="0" algn="l"/>
                </a:tabLst>
              </a:pPr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and effectiveness </a:t>
              </a:r>
              <a:r>
                <a:rPr lang="en-US" sz="1200" b="1" dirty="0">
                  <a:latin typeface="Arial" pitchFamily="34" charset="0"/>
                  <a:cs typeface="Arial" pitchFamily="34" charset="0"/>
                </a:rPr>
                <a:t/>
              </a:r>
              <a:br>
                <a:rPr lang="en-US" sz="1200" b="1" dirty="0">
                  <a:latin typeface="Arial" pitchFamily="34" charset="0"/>
                  <a:cs typeface="Arial" pitchFamily="34" charset="0"/>
                </a:rPr>
              </a:br>
              <a:r>
                <a:rPr lang="en-US" sz="1200" b="1" dirty="0">
                  <a:latin typeface="Arial" pitchFamily="34" charset="0"/>
                  <a:cs typeface="Arial" pitchFamily="34" charset="0"/>
                </a:rPr>
                <a:t>of interventions </a:t>
              </a:r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to enhance women’s nutrition and improve maternal neonatal and child health outcomes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2" name="Rectangle 31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33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79096" y="0"/>
            <a:ext cx="2057400" cy="90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37" name="Group 36"/>
          <p:cNvGrpSpPr/>
          <p:nvPr/>
        </p:nvGrpSpPr>
        <p:grpSpPr>
          <a:xfrm>
            <a:off x="-66550" y="6552728"/>
            <a:ext cx="9210550" cy="332656"/>
            <a:chOff x="-66550" y="6552728"/>
            <a:chExt cx="9210550" cy="332656"/>
          </a:xfrm>
        </p:grpSpPr>
        <p:sp>
          <p:nvSpPr>
            <p:cNvPr id="38" name="Rectangle 37"/>
            <p:cNvSpPr/>
            <p:nvPr/>
          </p:nvSpPr>
          <p:spPr>
            <a:xfrm>
              <a:off x="-66550" y="6552728"/>
              <a:ext cx="9144000" cy="33265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9" name="Espace réservé du pied de page 8"/>
            <p:cNvSpPr txBox="1">
              <a:spLocks/>
            </p:cNvSpPr>
            <p:nvPr/>
          </p:nvSpPr>
          <p:spPr>
            <a:xfrm>
              <a:off x="-36512" y="6552728"/>
              <a:ext cx="9180512" cy="275258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fr-FR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dirty="0" smtClean="0">
                  <a:solidFill>
                    <a:schemeClr val="bg1"/>
                  </a:solidFill>
                </a:rPr>
                <a:t>Conférence Internationale contre la malnutrition: </a:t>
              </a:r>
              <a:r>
                <a:rPr lang="fr-FR" dirty="0" err="1" smtClean="0">
                  <a:solidFill>
                    <a:schemeClr val="bg1"/>
                  </a:solidFill>
                </a:rPr>
                <a:t>Maternal</a:t>
              </a:r>
              <a:r>
                <a:rPr lang="fr-FR" dirty="0" smtClean="0">
                  <a:solidFill>
                    <a:schemeClr val="bg1"/>
                  </a:solidFill>
                </a:rPr>
                <a:t> Nutrition and </a:t>
              </a:r>
              <a:r>
                <a:rPr lang="fr-FR" dirty="0" err="1" smtClean="0">
                  <a:solidFill>
                    <a:schemeClr val="bg1"/>
                  </a:solidFill>
                </a:rPr>
                <a:t>Maternal</a:t>
              </a:r>
              <a:r>
                <a:rPr lang="fr-FR" dirty="0" smtClean="0">
                  <a:solidFill>
                    <a:schemeClr val="bg1"/>
                  </a:solidFill>
                </a:rPr>
                <a:t> and </a:t>
              </a:r>
              <a:r>
                <a:rPr lang="fr-FR" dirty="0" err="1" smtClean="0">
                  <a:solidFill>
                    <a:schemeClr val="bg1"/>
                  </a:solidFill>
                </a:rPr>
                <a:t>Newborn</a:t>
              </a:r>
              <a:r>
                <a:rPr lang="fr-FR" dirty="0" smtClean="0">
                  <a:solidFill>
                    <a:schemeClr val="bg1"/>
                  </a:solidFill>
                </a:rPr>
                <a:t> </a:t>
              </a:r>
              <a:r>
                <a:rPr lang="fr-FR" dirty="0" err="1" smtClean="0">
                  <a:solidFill>
                    <a:schemeClr val="bg1"/>
                  </a:solidFill>
                </a:rPr>
                <a:t>Health</a:t>
              </a:r>
              <a:r>
                <a:rPr lang="fr-FR" dirty="0" smtClean="0">
                  <a:solidFill>
                    <a:schemeClr val="bg1"/>
                  </a:solidFill>
                </a:rPr>
                <a:t>: Science and Programs</a:t>
              </a:r>
              <a:endParaRPr lang="fr-FR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9525745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66184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19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520259"/>
            <a:ext cx="9180512" cy="365125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Conférence </a:t>
            </a:r>
            <a:r>
              <a:rPr lang="fr-FR" dirty="0">
                <a:solidFill>
                  <a:schemeClr val="bg1"/>
                </a:solidFill>
              </a:rPr>
              <a:t>Internationale contre la malnutrition: </a:t>
            </a:r>
            <a:r>
              <a:rPr lang="fr-FR" dirty="0" err="1">
                <a:solidFill>
                  <a:schemeClr val="bg1"/>
                </a:solidFill>
              </a:rPr>
              <a:t>Maternal</a:t>
            </a:r>
            <a:r>
              <a:rPr lang="fr-FR" dirty="0">
                <a:solidFill>
                  <a:schemeClr val="bg1"/>
                </a:solidFill>
              </a:rPr>
              <a:t> Nutrition and </a:t>
            </a:r>
            <a:r>
              <a:rPr lang="fr-FR" dirty="0" err="1">
                <a:solidFill>
                  <a:schemeClr val="bg1"/>
                </a:solidFill>
              </a:rPr>
              <a:t>Maternal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smtClean="0">
                <a:solidFill>
                  <a:schemeClr val="bg1"/>
                </a:solidFill>
              </a:rPr>
              <a:t>and </a:t>
            </a:r>
            <a:r>
              <a:rPr lang="fr-FR" dirty="0" err="1" smtClean="0">
                <a:solidFill>
                  <a:schemeClr val="bg1"/>
                </a:solidFill>
              </a:rPr>
              <a:t>Newborn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Health</a:t>
            </a:r>
            <a:r>
              <a:rPr lang="fr-FR" dirty="0">
                <a:solidFill>
                  <a:schemeClr val="bg1"/>
                </a:solidFill>
              </a:rPr>
              <a:t>: Science and </a:t>
            </a:r>
            <a:r>
              <a:rPr lang="fr-FR" dirty="0" smtClean="0">
                <a:solidFill>
                  <a:schemeClr val="bg1"/>
                </a:solidFill>
              </a:rPr>
              <a:t>Programs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79096" y="0"/>
            <a:ext cx="2057400" cy="90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ubtitle 2"/>
          <p:cNvSpPr txBox="1">
            <a:spLocks/>
          </p:cNvSpPr>
          <p:nvPr/>
        </p:nvSpPr>
        <p:spPr>
          <a:xfrm>
            <a:off x="539552" y="2420888"/>
            <a:ext cx="7772400" cy="34968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>
              <a:spcBef>
                <a:spcPts val="2400"/>
              </a:spcBef>
              <a:buClr>
                <a:srgbClr val="00B0F0"/>
              </a:buClr>
              <a:buSzPct val="150000"/>
              <a:tabLst>
                <a:tab pos="1428750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The US Government initiative “Feed the Future” has selected two nutrition indicators for monitoring the success of their country-level initiatives:  child stunting and maternal anemia.</a:t>
            </a:r>
          </a:p>
          <a:p>
            <a:pPr marL="457200">
              <a:spcBef>
                <a:spcPts val="2400"/>
              </a:spcBef>
              <a:buClr>
                <a:srgbClr val="00B0F0"/>
              </a:buClr>
              <a:buSzPct val="150000"/>
              <a:tabLst>
                <a:tab pos="1428750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In 2012, the World Health Assembly approved an action plan that commits to halving anemia prevalence in WRA by 2025.</a:t>
            </a:r>
          </a:p>
          <a:p>
            <a:pPr marL="457200">
              <a:spcBef>
                <a:spcPts val="2400"/>
              </a:spcBef>
              <a:buClr>
                <a:srgbClr val="00B0F0"/>
              </a:buClr>
              <a:buSzPct val="150000"/>
              <a:tabLst>
                <a:tab pos="1428750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Increased attention to women in the UN Secretary General Global Strategy on Women’s and Children’s Health and the related “Every Woman Every Child” initiative.</a:t>
            </a:r>
            <a:endParaRPr lang="en-US" sz="20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-67741" y="1157843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The importance of </a:t>
            </a:r>
            <a:r>
              <a:rPr lang="fr-FR" sz="28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women’s</a:t>
            </a:r>
            <a:r>
              <a:rPr lang="fr-FR" sz="28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nutrition </a:t>
            </a:r>
            <a:r>
              <a:rPr lang="fr-FR" sz="28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is</a:t>
            </a:r>
            <a:r>
              <a:rPr lang="fr-FR" sz="28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8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increasing</a:t>
            </a:r>
            <a:r>
              <a:rPr lang="fr-FR" sz="28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 at Global </a:t>
            </a:r>
            <a:r>
              <a:rPr lang="fr-FR" sz="2800" b="1" dirty="0" err="1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fr-FR" sz="28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evels</a:t>
            </a:r>
            <a:endParaRPr lang="fr-FR" sz="2800" b="1" baseline="300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8085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66184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582362960"/>
              </p:ext>
            </p:extLst>
          </p:nvPr>
        </p:nvGraphicFramePr>
        <p:xfrm>
          <a:off x="457200" y="2132856"/>
          <a:ext cx="8229600" cy="3134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0504"/>
                <a:gridCol w="2304256"/>
                <a:gridCol w="1584176"/>
                <a:gridCol w="2890664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African</a:t>
                      </a:r>
                      <a:b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Region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% Low </a:t>
                      </a:r>
                      <a:r>
                        <a:rPr lang="en-US" dirty="0" err="1" smtClean="0">
                          <a:latin typeface="Arial" pitchFamily="34" charset="0"/>
                          <a:cs typeface="Arial" pitchFamily="34" charset="0"/>
                        </a:rPr>
                        <a:t>Birthweight</a:t>
                      </a:r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 (&lt;2.5 kg)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% Preterm</a:t>
                      </a:r>
                      <a:b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(37 weeks)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% Small for gestational age (&lt; 10</a:t>
                      </a:r>
                      <a:r>
                        <a:rPr lang="en-US" baseline="30000" dirty="0" smtClean="0">
                          <a:latin typeface="Arial" pitchFamily="34" charset="0"/>
                          <a:cs typeface="Arial" pitchFamily="34" charset="0"/>
                        </a:rPr>
                        <a:t>th</a:t>
                      </a:r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 percentile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Eastern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13.3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12.6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23.5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Middle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11.6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12.3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24.0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Northern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12.7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9.0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18.8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Southern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14.7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8.9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22.8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Western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14.1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12.1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26.3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Millions affected</a:t>
                      </a:r>
                      <a:endParaRPr lang="en-US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4.7</a:t>
                      </a:r>
                      <a:endParaRPr lang="en-US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4.2</a:t>
                      </a:r>
                      <a:endParaRPr lang="en-US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8.5</a:t>
                      </a:r>
                      <a:endParaRPr lang="en-US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Conférence </a:t>
            </a:r>
            <a:r>
              <a:rPr lang="fr-FR" dirty="0">
                <a:solidFill>
                  <a:schemeClr val="bg1"/>
                </a:solidFill>
              </a:rPr>
              <a:t>Internationale contre la malnutrition: </a:t>
            </a:r>
            <a:r>
              <a:rPr lang="fr-FR" dirty="0" err="1">
                <a:solidFill>
                  <a:schemeClr val="bg1"/>
                </a:solidFill>
              </a:rPr>
              <a:t>Maternal</a:t>
            </a:r>
            <a:r>
              <a:rPr lang="fr-FR" dirty="0">
                <a:solidFill>
                  <a:schemeClr val="bg1"/>
                </a:solidFill>
              </a:rPr>
              <a:t> Nutrition and </a:t>
            </a:r>
            <a:r>
              <a:rPr lang="fr-FR" dirty="0" err="1">
                <a:solidFill>
                  <a:schemeClr val="bg1"/>
                </a:solidFill>
              </a:rPr>
              <a:t>Maternal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smtClean="0">
                <a:solidFill>
                  <a:schemeClr val="bg1"/>
                </a:solidFill>
              </a:rPr>
              <a:t>and </a:t>
            </a:r>
            <a:r>
              <a:rPr lang="fr-FR" dirty="0" err="1" smtClean="0">
                <a:solidFill>
                  <a:schemeClr val="bg1"/>
                </a:solidFill>
              </a:rPr>
              <a:t>Newborn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Health</a:t>
            </a:r>
            <a:r>
              <a:rPr lang="fr-FR" dirty="0">
                <a:solidFill>
                  <a:schemeClr val="bg1"/>
                </a:solidFill>
              </a:rPr>
              <a:t>: Science and </a:t>
            </a:r>
            <a:r>
              <a:rPr lang="fr-FR" dirty="0" smtClean="0">
                <a:solidFill>
                  <a:schemeClr val="bg1"/>
                </a:solidFill>
              </a:rPr>
              <a:t>Programs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2</a:t>
            </a:fld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79096" y="0"/>
            <a:ext cx="2057400" cy="90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1476276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Birth</a:t>
            </a:r>
            <a:r>
              <a:rPr lang="fr-FR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outcomes</a:t>
            </a:r>
            <a:r>
              <a:rPr lang="fr-FR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in </a:t>
            </a:r>
            <a:r>
              <a:rPr lang="fr-FR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Africa</a:t>
            </a:r>
            <a:r>
              <a:rPr lang="fr-FR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, by UN </a:t>
            </a:r>
            <a:r>
              <a:rPr lang="fr-FR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region</a:t>
            </a:r>
            <a:r>
              <a:rPr lang="fr-FR" sz="2400" b="1" baseline="300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fr-FR" sz="2400" b="1" baseline="300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4302" y="5480357"/>
            <a:ext cx="75608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baseline="30000" dirty="0" smtClean="0"/>
              <a:t>+ </a:t>
            </a:r>
            <a:r>
              <a:rPr lang="en-US" sz="1600" i="1" dirty="0" smtClean="0">
                <a:latin typeface="Arial" pitchFamily="34" charset="0"/>
                <a:cs typeface="Arial" pitchFamily="34" charset="0"/>
              </a:rPr>
              <a:t>Estimates computed from web table 4 in Black et al, the Lancet (in press).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467544" y="5445224"/>
            <a:ext cx="54726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436739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3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467544" y="2195651"/>
            <a:ext cx="345787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Objective 1:  </a:t>
            </a:r>
            <a:br>
              <a:rPr lang="fr-FR" sz="28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</a:br>
            <a:r>
              <a:rPr lang="fr-FR" sz="2800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Review</a:t>
            </a:r>
            <a:r>
              <a:rPr lang="fr-FR" sz="28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the </a:t>
            </a:r>
            <a:r>
              <a:rPr lang="fr-FR" sz="2800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scientific</a:t>
            </a:r>
            <a:r>
              <a:rPr lang="fr-FR" sz="28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fr-FR" sz="28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</a:br>
            <a:r>
              <a:rPr lang="fr-FR" sz="2800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evidence</a:t>
            </a:r>
            <a:r>
              <a:rPr lang="fr-FR" sz="28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for </a:t>
            </a:r>
            <a:r>
              <a:rPr lang="fr-FR" sz="2800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maternal</a:t>
            </a:r>
            <a:r>
              <a:rPr lang="fr-FR" sz="28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fr-FR" sz="28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</a:br>
            <a:r>
              <a:rPr lang="fr-FR" sz="28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nutrition interventions</a:t>
            </a:r>
            <a:r>
              <a:rPr lang="fr-FR" sz="24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. </a:t>
            </a:r>
            <a:endParaRPr lang="fr-FR" sz="24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520259"/>
            <a:ext cx="9180512" cy="365125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Conférence </a:t>
            </a:r>
            <a:r>
              <a:rPr lang="fr-FR" dirty="0">
                <a:solidFill>
                  <a:schemeClr val="bg1"/>
                </a:solidFill>
              </a:rPr>
              <a:t>Internationale contre la malnutrition: </a:t>
            </a:r>
            <a:r>
              <a:rPr lang="fr-FR" dirty="0" err="1">
                <a:solidFill>
                  <a:schemeClr val="bg1"/>
                </a:solidFill>
              </a:rPr>
              <a:t>Maternal</a:t>
            </a:r>
            <a:r>
              <a:rPr lang="fr-FR" dirty="0">
                <a:solidFill>
                  <a:schemeClr val="bg1"/>
                </a:solidFill>
              </a:rPr>
              <a:t> Nutrition and </a:t>
            </a:r>
            <a:r>
              <a:rPr lang="fr-FR" dirty="0" err="1">
                <a:solidFill>
                  <a:schemeClr val="bg1"/>
                </a:solidFill>
              </a:rPr>
              <a:t>Maternal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smtClean="0">
                <a:solidFill>
                  <a:schemeClr val="bg1"/>
                </a:solidFill>
              </a:rPr>
              <a:t>and </a:t>
            </a:r>
            <a:r>
              <a:rPr lang="fr-FR" dirty="0" err="1" smtClean="0">
                <a:solidFill>
                  <a:schemeClr val="bg1"/>
                </a:solidFill>
              </a:rPr>
              <a:t>Newborn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Health</a:t>
            </a:r>
            <a:r>
              <a:rPr lang="fr-FR" dirty="0">
                <a:solidFill>
                  <a:schemeClr val="bg1"/>
                </a:solidFill>
              </a:rPr>
              <a:t>: Science and </a:t>
            </a:r>
            <a:r>
              <a:rPr lang="fr-FR" dirty="0" smtClean="0">
                <a:solidFill>
                  <a:schemeClr val="bg1"/>
                </a:solidFill>
              </a:rPr>
              <a:t>Programs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6" name="Picture 1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79096" y="0"/>
            <a:ext cx="2057400" cy="90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39752" y="5850850"/>
            <a:ext cx="6804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latin typeface="Arial" pitchFamily="34" charset="0"/>
                <a:cs typeface="Arial" pitchFamily="34" charset="0"/>
              </a:rPr>
              <a:t>Funded by the Gates Foundation</a:t>
            </a:r>
            <a:br>
              <a:rPr lang="en-US" sz="1400" i="1" dirty="0" smtClean="0">
                <a:latin typeface="Arial" pitchFamily="34" charset="0"/>
                <a:cs typeface="Arial" pitchFamily="34" charset="0"/>
              </a:rPr>
            </a:br>
            <a:r>
              <a:rPr lang="en-US" sz="1400" i="1" dirty="0">
                <a:latin typeface="Arial" pitchFamily="34" charset="0"/>
                <a:cs typeface="Arial" pitchFamily="34" charset="0"/>
              </a:rPr>
              <a:t>http://onlinelibrary.wiley.com/doi/10.1111/ppe.2012.26.issue-s1/issuetoc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48" r="3201" b="4197"/>
          <a:stretch/>
        </p:blipFill>
        <p:spPr bwMode="auto">
          <a:xfrm>
            <a:off x="4139952" y="1340768"/>
            <a:ext cx="3648116" cy="4387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596690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66184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0" y="6520259"/>
            <a:ext cx="9144000" cy="365125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Conférence </a:t>
            </a:r>
            <a:r>
              <a:rPr lang="fr-FR" dirty="0">
                <a:solidFill>
                  <a:schemeClr val="bg1"/>
                </a:solidFill>
              </a:rPr>
              <a:t>Internationale contre la malnutrition: </a:t>
            </a:r>
            <a:r>
              <a:rPr lang="fr-FR" dirty="0" err="1">
                <a:solidFill>
                  <a:schemeClr val="bg1"/>
                </a:solidFill>
              </a:rPr>
              <a:t>Maternal</a:t>
            </a:r>
            <a:r>
              <a:rPr lang="fr-FR" dirty="0">
                <a:solidFill>
                  <a:schemeClr val="bg1"/>
                </a:solidFill>
              </a:rPr>
              <a:t> Nutrition and </a:t>
            </a:r>
            <a:r>
              <a:rPr lang="fr-FR" dirty="0" err="1">
                <a:solidFill>
                  <a:schemeClr val="bg1"/>
                </a:solidFill>
              </a:rPr>
              <a:t>Maternal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smtClean="0">
                <a:solidFill>
                  <a:schemeClr val="bg1"/>
                </a:solidFill>
              </a:rPr>
              <a:t>and </a:t>
            </a:r>
            <a:r>
              <a:rPr lang="fr-FR" dirty="0" err="1" smtClean="0">
                <a:solidFill>
                  <a:schemeClr val="bg1"/>
                </a:solidFill>
              </a:rPr>
              <a:t>Newborn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Health</a:t>
            </a:r>
            <a:r>
              <a:rPr lang="fr-FR" dirty="0">
                <a:solidFill>
                  <a:schemeClr val="bg1"/>
                </a:solidFill>
              </a:rPr>
              <a:t>: Science and </a:t>
            </a:r>
            <a:r>
              <a:rPr lang="fr-FR" dirty="0" smtClean="0">
                <a:solidFill>
                  <a:schemeClr val="bg1"/>
                </a:solidFill>
              </a:rPr>
              <a:t>Programs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4</a:t>
            </a:fld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79096" y="0"/>
            <a:ext cx="2057400" cy="90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485" y="1196752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Nutrition interventions </a:t>
            </a:r>
            <a:r>
              <a:rPr lang="fr-FR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during</a:t>
            </a:r>
            <a:r>
              <a:rPr lang="fr-FR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pregnancy</a:t>
            </a:r>
            <a:r>
              <a:rPr lang="fr-FR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fr-FR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birth</a:t>
            </a:r>
            <a:r>
              <a:rPr lang="fr-FR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weight</a:t>
            </a:r>
            <a:endParaRPr lang="fr-FR" sz="2400" b="1" baseline="300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251520" y="6165304"/>
            <a:ext cx="65527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050071510"/>
              </p:ext>
            </p:extLst>
          </p:nvPr>
        </p:nvGraphicFramePr>
        <p:xfrm>
          <a:off x="313184" y="1841550"/>
          <a:ext cx="8229600" cy="38917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179512" y="6165304"/>
            <a:ext cx="84969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latin typeface="Arial" pitchFamily="34" charset="0"/>
                <a:cs typeface="Arial" pitchFamily="34" charset="0"/>
              </a:rPr>
              <a:t>Meta-analyses of moderate to high quality studies; all estimates are significant.</a:t>
            </a:r>
            <a:endParaRPr lang="en-US" sz="16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43244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5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520259"/>
            <a:ext cx="9168730" cy="365125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Conférence Internationale contre la malnutrition: </a:t>
            </a:r>
            <a:r>
              <a:rPr lang="fr-FR" dirty="0" err="1" smtClean="0">
                <a:solidFill>
                  <a:schemeClr val="bg1"/>
                </a:solidFill>
              </a:rPr>
              <a:t>Maternal</a:t>
            </a:r>
            <a:r>
              <a:rPr lang="fr-FR" dirty="0" smtClean="0">
                <a:solidFill>
                  <a:schemeClr val="bg1"/>
                </a:solidFill>
              </a:rPr>
              <a:t> Nutrition and </a:t>
            </a:r>
            <a:r>
              <a:rPr lang="fr-FR" dirty="0" err="1">
                <a:solidFill>
                  <a:schemeClr val="bg1"/>
                </a:solidFill>
              </a:rPr>
              <a:t>M</a:t>
            </a:r>
            <a:r>
              <a:rPr lang="fr-FR" dirty="0" err="1" smtClean="0">
                <a:solidFill>
                  <a:schemeClr val="bg1"/>
                </a:solidFill>
              </a:rPr>
              <a:t>aternal</a:t>
            </a:r>
            <a:r>
              <a:rPr lang="fr-FR" dirty="0" smtClean="0">
                <a:solidFill>
                  <a:schemeClr val="bg1"/>
                </a:solidFill>
              </a:rPr>
              <a:t> and </a:t>
            </a:r>
            <a:r>
              <a:rPr lang="fr-FR" dirty="0" err="1">
                <a:solidFill>
                  <a:schemeClr val="bg1"/>
                </a:solidFill>
              </a:rPr>
              <a:t>N</a:t>
            </a:r>
            <a:r>
              <a:rPr lang="fr-FR" dirty="0" err="1" smtClean="0">
                <a:solidFill>
                  <a:schemeClr val="bg1"/>
                </a:solidFill>
              </a:rPr>
              <a:t>ewborn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 err="1" smtClean="0">
                <a:solidFill>
                  <a:schemeClr val="bg1"/>
                </a:solidFill>
              </a:rPr>
              <a:t>Health</a:t>
            </a:r>
            <a:r>
              <a:rPr lang="fr-FR" dirty="0" smtClean="0">
                <a:solidFill>
                  <a:schemeClr val="bg1"/>
                </a:solidFill>
              </a:rPr>
              <a:t>: Science and Programs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79096" y="0"/>
            <a:ext cx="2057400" cy="90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-11782" y="105273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Nutrition interventions during pregnancy and low birthweight (LBW)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xmlns="" val="3123317585"/>
              </p:ext>
            </p:extLst>
          </p:nvPr>
        </p:nvGraphicFramePr>
        <p:xfrm>
          <a:off x="539552" y="1772816"/>
          <a:ext cx="8136904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79512" y="6084004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latin typeface="Arial" pitchFamily="34" charset="0"/>
                <a:cs typeface="Arial" pitchFamily="34" charset="0"/>
              </a:rPr>
              <a:t>Meta-analyses of moderate to high quality studies; all estimates are significant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.</a:t>
            </a:r>
            <a:endParaRPr lang="en-US" i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251520" y="6093296"/>
            <a:ext cx="568863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16200000">
            <a:off x="-1118666" y="3138935"/>
            <a:ext cx="29163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Arial" pitchFamily="34" charset="0"/>
                <a:cs typeface="Arial" pitchFamily="34" charset="0"/>
              </a:rPr>
              <a:t>% decreased risk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6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520259"/>
            <a:ext cx="9180512" cy="365125"/>
          </a:xfrm>
        </p:spPr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Conférence Internationale contre la malnutrition: </a:t>
            </a:r>
            <a:r>
              <a:rPr lang="fr-FR" dirty="0" err="1">
                <a:solidFill>
                  <a:schemeClr val="bg1"/>
                </a:solidFill>
              </a:rPr>
              <a:t>Maternal</a:t>
            </a:r>
            <a:r>
              <a:rPr lang="fr-FR" dirty="0">
                <a:solidFill>
                  <a:schemeClr val="bg1"/>
                </a:solidFill>
              </a:rPr>
              <a:t> Nutrition and </a:t>
            </a:r>
            <a:r>
              <a:rPr lang="fr-FR" dirty="0" err="1">
                <a:solidFill>
                  <a:schemeClr val="bg1"/>
                </a:solidFill>
              </a:rPr>
              <a:t>Maternal</a:t>
            </a:r>
            <a:r>
              <a:rPr lang="fr-FR" dirty="0">
                <a:solidFill>
                  <a:schemeClr val="bg1"/>
                </a:solidFill>
              </a:rPr>
              <a:t> and </a:t>
            </a:r>
            <a:r>
              <a:rPr lang="fr-FR" dirty="0" err="1">
                <a:solidFill>
                  <a:schemeClr val="bg1"/>
                </a:solidFill>
              </a:rPr>
              <a:t>Newborn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Health</a:t>
            </a:r>
            <a:r>
              <a:rPr lang="fr-FR" dirty="0">
                <a:solidFill>
                  <a:schemeClr val="bg1"/>
                </a:solidFill>
              </a:rPr>
              <a:t>: Science and Programs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79096" y="0"/>
            <a:ext cx="2057400" cy="90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-11782" y="1124744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Nutrition interventions during pregnancy and preterm birth </a:t>
            </a:r>
          </a:p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(PTB)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xmlns="" val="4235482575"/>
              </p:ext>
            </p:extLst>
          </p:nvPr>
        </p:nvGraphicFramePr>
        <p:xfrm>
          <a:off x="491766" y="1628800"/>
          <a:ext cx="8136904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79512" y="6084004"/>
            <a:ext cx="84969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latin typeface="Arial" pitchFamily="34" charset="0"/>
                <a:cs typeface="Arial" pitchFamily="34" charset="0"/>
              </a:rPr>
              <a:t>Meta-analyses of moderate to high quality studies; all estimates are significant.</a:t>
            </a:r>
            <a:endParaRPr lang="en-US" sz="1600" i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251520" y="6093296"/>
            <a:ext cx="568863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16200000">
            <a:off x="-1150602" y="3210943"/>
            <a:ext cx="29163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Arial" pitchFamily="34" charset="0"/>
                <a:cs typeface="Arial" pitchFamily="34" charset="0"/>
              </a:rPr>
              <a:t>% decreased risk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99792" y="5517232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&lt; 37 weeks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19825" y="5517232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&lt; 34 weeks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36856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52728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7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520259"/>
            <a:ext cx="9168730" cy="365125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Conférence Internationale contre la malnutrition:  </a:t>
            </a:r>
            <a:r>
              <a:rPr lang="fr-FR" dirty="0" err="1">
                <a:solidFill>
                  <a:schemeClr val="bg1"/>
                </a:solidFill>
              </a:rPr>
              <a:t>Maternal</a:t>
            </a:r>
            <a:r>
              <a:rPr lang="fr-FR" dirty="0">
                <a:solidFill>
                  <a:schemeClr val="bg1"/>
                </a:solidFill>
              </a:rPr>
              <a:t> Nutrition and </a:t>
            </a:r>
            <a:r>
              <a:rPr lang="fr-FR" dirty="0" err="1">
                <a:solidFill>
                  <a:schemeClr val="bg1"/>
                </a:solidFill>
              </a:rPr>
              <a:t>Maternal</a:t>
            </a:r>
            <a:r>
              <a:rPr lang="fr-FR" dirty="0">
                <a:solidFill>
                  <a:schemeClr val="bg1"/>
                </a:solidFill>
              </a:rPr>
              <a:t> and </a:t>
            </a:r>
            <a:r>
              <a:rPr lang="fr-FR" dirty="0" err="1">
                <a:solidFill>
                  <a:schemeClr val="bg1"/>
                </a:solidFill>
              </a:rPr>
              <a:t>Newborn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Health</a:t>
            </a:r>
            <a:r>
              <a:rPr lang="fr-FR" dirty="0">
                <a:solidFill>
                  <a:schemeClr val="bg1"/>
                </a:solidFill>
              </a:rPr>
              <a:t>: Science and </a:t>
            </a:r>
            <a:r>
              <a:rPr lang="fr-FR" dirty="0" smtClean="0">
                <a:solidFill>
                  <a:schemeClr val="bg1"/>
                </a:solidFill>
              </a:rPr>
              <a:t>Programs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79096" y="0"/>
            <a:ext cx="2057400" cy="90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-11782" y="980728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Nutrition interventions during </a:t>
            </a:r>
            <a:br>
              <a:rPr lang="en-US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</a:br>
            <a:r>
              <a:rPr lang="en-US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pregnancy and maternal outcomes</a:t>
            </a:r>
            <a:endParaRPr lang="en-US" sz="2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xmlns="" val="2598867072"/>
              </p:ext>
            </p:extLst>
          </p:nvPr>
        </p:nvGraphicFramePr>
        <p:xfrm>
          <a:off x="491766" y="1628800"/>
          <a:ext cx="8136904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79512" y="6084004"/>
            <a:ext cx="84969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latin typeface="Arial" pitchFamily="34" charset="0"/>
                <a:cs typeface="Arial" pitchFamily="34" charset="0"/>
              </a:rPr>
              <a:t>Meta-analyses of moderate to high quality studies; all estimates are significant.</a:t>
            </a:r>
            <a:endParaRPr lang="en-US" sz="1600" i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251520" y="6021288"/>
            <a:ext cx="568863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16200000">
            <a:off x="-1150602" y="3354959"/>
            <a:ext cx="29163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Arial" pitchFamily="34" charset="0"/>
                <a:cs typeface="Arial" pitchFamily="34" charset="0"/>
              </a:rPr>
              <a:t>% decreased risk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51820" y="1916832"/>
            <a:ext cx="1620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Anemia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1520" y="5689823"/>
            <a:ext cx="51845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baseline="30000" dirty="0" smtClean="0">
                <a:latin typeface="Arial" pitchFamily="34" charset="0"/>
                <a:cs typeface="Arial" pitchFamily="34" charset="0"/>
              </a:rPr>
              <a:t>+</a:t>
            </a:r>
            <a:r>
              <a:rPr lang="en-US" sz="1600" i="1" dirty="0" smtClean="0">
                <a:latin typeface="Arial" pitchFamily="34" charset="0"/>
                <a:cs typeface="Arial" pitchFamily="34" charset="0"/>
              </a:rPr>
              <a:t>MMN have similar impact as IFA</a:t>
            </a:r>
            <a:endParaRPr lang="en-US" sz="16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192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6566184"/>
            <a:ext cx="9144000" cy="332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281EE925-639F-4C58-9CB9-A3576406038A}" type="slidenum">
              <a:rPr lang="fr-FR" smtClean="0">
                <a:solidFill>
                  <a:schemeClr val="bg1"/>
                </a:solidFill>
              </a:rPr>
              <a:pPr/>
              <a:t>8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-36512" y="6520259"/>
            <a:ext cx="9180512" cy="365125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Conférence </a:t>
            </a:r>
            <a:r>
              <a:rPr lang="fr-FR" dirty="0">
                <a:solidFill>
                  <a:schemeClr val="bg1"/>
                </a:solidFill>
              </a:rPr>
              <a:t>Internationale contre la malnutrition: </a:t>
            </a:r>
            <a:r>
              <a:rPr lang="fr-FR" dirty="0" err="1">
                <a:solidFill>
                  <a:schemeClr val="bg1"/>
                </a:solidFill>
              </a:rPr>
              <a:t>Maternal</a:t>
            </a:r>
            <a:r>
              <a:rPr lang="fr-FR" dirty="0">
                <a:solidFill>
                  <a:schemeClr val="bg1"/>
                </a:solidFill>
              </a:rPr>
              <a:t> Nutrition and </a:t>
            </a:r>
            <a:r>
              <a:rPr lang="fr-FR" dirty="0" err="1">
                <a:solidFill>
                  <a:schemeClr val="bg1"/>
                </a:solidFill>
              </a:rPr>
              <a:t>Maternal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smtClean="0">
                <a:solidFill>
                  <a:schemeClr val="bg1"/>
                </a:solidFill>
              </a:rPr>
              <a:t>and </a:t>
            </a:r>
            <a:r>
              <a:rPr lang="fr-FR" dirty="0" err="1" smtClean="0">
                <a:solidFill>
                  <a:schemeClr val="bg1"/>
                </a:solidFill>
              </a:rPr>
              <a:t>Newborn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Health</a:t>
            </a:r>
            <a:r>
              <a:rPr lang="fr-FR" dirty="0">
                <a:solidFill>
                  <a:schemeClr val="bg1"/>
                </a:solidFill>
              </a:rPr>
              <a:t>: Science and </a:t>
            </a:r>
            <a:r>
              <a:rPr lang="fr-FR" dirty="0" smtClean="0">
                <a:solidFill>
                  <a:schemeClr val="bg1"/>
                </a:solidFill>
              </a:rPr>
              <a:t>Programs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403648" y="2582902"/>
            <a:ext cx="590465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B0F0"/>
              </a:buClr>
              <a:buFont typeface="Wingdings" pitchFamily="2" charset="2"/>
              <a:buChar char="q"/>
            </a:pPr>
            <a:r>
              <a:rPr lang="fr-FR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Preconceptional</a:t>
            </a:r>
            <a:r>
              <a:rPr lang="fr-FR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folic</a:t>
            </a:r>
            <a:r>
              <a:rPr lang="fr-FR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acid</a:t>
            </a:r>
            <a:r>
              <a:rPr lang="fr-FR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supplementation</a:t>
            </a:r>
            <a:r>
              <a:rPr lang="fr-FR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reduces</a:t>
            </a:r>
            <a:r>
              <a:rPr lang="fr-FR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birth</a:t>
            </a:r>
            <a:r>
              <a:rPr lang="fr-FR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defects</a:t>
            </a:r>
            <a:r>
              <a:rPr lang="fr-FR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by 72%.</a:t>
            </a:r>
          </a:p>
          <a:p>
            <a:pPr marL="285750" indent="-285750">
              <a:buClr>
                <a:srgbClr val="00B0F0"/>
              </a:buClr>
              <a:buFont typeface="Wingdings" pitchFamily="2" charset="2"/>
              <a:buChar char="q"/>
            </a:pPr>
            <a:endParaRPr lang="fr-FR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Clr>
                <a:srgbClr val="00B0F0"/>
              </a:buClr>
              <a:buFont typeface="Wingdings" pitchFamily="2" charset="2"/>
              <a:buChar char="q"/>
            </a:pPr>
            <a:r>
              <a:rPr lang="fr-FR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Observational</a:t>
            </a:r>
            <a:r>
              <a:rPr lang="fr-FR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evidence</a:t>
            </a:r>
            <a:r>
              <a:rPr lang="fr-FR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supports:</a:t>
            </a:r>
          </a:p>
          <a:p>
            <a:pPr marL="285750" indent="-285750">
              <a:buClr>
                <a:srgbClr val="00B0F0"/>
              </a:buClr>
              <a:buFont typeface="Wingdings" pitchFamily="2" charset="2"/>
              <a:buChar char="q"/>
            </a:pPr>
            <a:endParaRPr lang="fr-FR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742950" lvl="1" indent="-285750">
              <a:buClr>
                <a:srgbClr val="00B0F0"/>
              </a:buClr>
              <a:buFont typeface="Wingdings" pitchFamily="2" charset="2"/>
              <a:buChar char="§"/>
            </a:pPr>
            <a:r>
              <a:rPr lang="fr-FR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Positive association </a:t>
            </a:r>
            <a:r>
              <a:rPr lang="fr-FR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between</a:t>
            </a:r>
            <a:r>
              <a:rPr lang="fr-FR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maternal</a:t>
            </a:r>
            <a:r>
              <a:rPr lang="fr-FR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underweight</a:t>
            </a:r>
            <a:r>
              <a:rPr lang="fr-FR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fr-FR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risk</a:t>
            </a:r>
            <a:r>
              <a:rPr lang="fr-FR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of LBW and IUGR.</a:t>
            </a:r>
          </a:p>
          <a:p>
            <a:pPr marL="742950" lvl="1" indent="-285750">
              <a:buClr>
                <a:srgbClr val="00B0F0"/>
              </a:buClr>
              <a:buFont typeface="Wingdings" pitchFamily="2" charset="2"/>
              <a:buChar char="§"/>
            </a:pPr>
            <a:endParaRPr lang="fr-FR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742950" lvl="1" indent="-285750">
              <a:buClr>
                <a:srgbClr val="00B0F0"/>
              </a:buClr>
              <a:buFont typeface="Wingdings" pitchFamily="2" charset="2"/>
              <a:buChar char="§"/>
            </a:pPr>
            <a:r>
              <a:rPr lang="fr-FR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Early</a:t>
            </a:r>
            <a:r>
              <a:rPr lang="fr-FR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pregnancy</a:t>
            </a:r>
            <a:r>
              <a:rPr lang="fr-FR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anemia</a:t>
            </a:r>
            <a:r>
              <a:rPr lang="fr-FR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fr-FR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increased</a:t>
            </a:r>
            <a:r>
              <a:rPr lang="fr-FR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risk</a:t>
            </a:r>
            <a:r>
              <a:rPr lang="fr-FR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of PTB and LBW.</a:t>
            </a:r>
          </a:p>
          <a:p>
            <a:pPr marL="742950" lvl="1" indent="-285750">
              <a:buClr>
                <a:srgbClr val="00B0F0"/>
              </a:buClr>
              <a:buFont typeface="Wingdings" pitchFamily="2" charset="2"/>
              <a:buChar char="§"/>
            </a:pPr>
            <a:endParaRPr lang="fr-FR" sz="20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742950" lvl="1" indent="-285750">
              <a:buClr>
                <a:srgbClr val="00B0F0"/>
              </a:buClr>
              <a:buFont typeface="Wingdings" pitchFamily="2" charset="2"/>
              <a:buChar char="§"/>
            </a:pPr>
            <a:r>
              <a:rPr lang="fr-FR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Urgent </a:t>
            </a:r>
            <a:r>
              <a:rPr lang="fr-FR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need</a:t>
            </a:r>
            <a:r>
              <a:rPr lang="fr-FR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for </a:t>
            </a:r>
            <a:r>
              <a:rPr lang="fr-FR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pre-conception</a:t>
            </a:r>
            <a:r>
              <a:rPr lang="fr-FR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trials</a:t>
            </a:r>
            <a:endParaRPr lang="fr-FR" sz="20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79096" y="0"/>
            <a:ext cx="2057400" cy="90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627" y="1285319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err="1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Maternal</a:t>
            </a:r>
            <a:r>
              <a:rPr lang="fr-FR" sz="28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nutrition </a:t>
            </a:r>
            <a:r>
              <a:rPr lang="fr-FR" sz="2800" b="1" dirty="0" err="1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before</a:t>
            </a:r>
            <a:r>
              <a:rPr lang="fr-FR" sz="28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fr-FR" sz="2800" b="1" dirty="0" err="1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during</a:t>
            </a:r>
            <a:r>
              <a:rPr lang="fr-FR" sz="28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800" b="1" dirty="0" err="1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early</a:t>
            </a:r>
            <a:r>
              <a:rPr lang="fr-FR" sz="28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2800" b="1" dirty="0" err="1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pregnancy</a:t>
            </a:r>
            <a:endParaRPr lang="fr-FR" sz="28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66550" y="6552728"/>
            <a:ext cx="9210550" cy="332656"/>
            <a:chOff x="-66550" y="6552728"/>
            <a:chExt cx="9210550" cy="332656"/>
          </a:xfrm>
        </p:grpSpPr>
        <p:sp>
          <p:nvSpPr>
            <p:cNvPr id="4" name="Rectangle 3"/>
            <p:cNvSpPr/>
            <p:nvPr/>
          </p:nvSpPr>
          <p:spPr>
            <a:xfrm>
              <a:off x="-66550" y="6552728"/>
              <a:ext cx="9144000" cy="33265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Espace réservé du pied de page 8"/>
            <p:cNvSpPr txBox="1">
              <a:spLocks/>
            </p:cNvSpPr>
            <p:nvPr/>
          </p:nvSpPr>
          <p:spPr>
            <a:xfrm>
              <a:off x="-36512" y="6552728"/>
              <a:ext cx="9180512" cy="275258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fr-FR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dirty="0" smtClean="0">
                  <a:solidFill>
                    <a:schemeClr val="bg1"/>
                  </a:solidFill>
                </a:rPr>
                <a:t>Conférence Internationale contre la malnutrition: </a:t>
              </a:r>
              <a:r>
                <a:rPr lang="fr-FR" dirty="0" err="1" smtClean="0">
                  <a:solidFill>
                    <a:schemeClr val="bg1"/>
                  </a:solidFill>
                </a:rPr>
                <a:t>Maternal</a:t>
              </a:r>
              <a:r>
                <a:rPr lang="fr-FR" dirty="0" smtClean="0">
                  <a:solidFill>
                    <a:schemeClr val="bg1"/>
                  </a:solidFill>
                </a:rPr>
                <a:t> Nutrition and </a:t>
              </a:r>
              <a:r>
                <a:rPr lang="fr-FR" dirty="0" err="1" smtClean="0">
                  <a:solidFill>
                    <a:schemeClr val="bg1"/>
                  </a:solidFill>
                </a:rPr>
                <a:t>Maternal</a:t>
              </a:r>
              <a:r>
                <a:rPr lang="fr-FR" dirty="0" smtClean="0">
                  <a:solidFill>
                    <a:schemeClr val="bg1"/>
                  </a:solidFill>
                </a:rPr>
                <a:t> and </a:t>
              </a:r>
              <a:r>
                <a:rPr lang="fr-FR" dirty="0" err="1" smtClean="0">
                  <a:solidFill>
                    <a:schemeClr val="bg1"/>
                  </a:solidFill>
                </a:rPr>
                <a:t>Newborn</a:t>
              </a:r>
              <a:r>
                <a:rPr lang="fr-FR" dirty="0" smtClean="0">
                  <a:solidFill>
                    <a:schemeClr val="bg1"/>
                  </a:solidFill>
                </a:rPr>
                <a:t> </a:t>
              </a:r>
              <a:r>
                <a:rPr lang="fr-FR" dirty="0" err="1" smtClean="0">
                  <a:solidFill>
                    <a:schemeClr val="bg1"/>
                  </a:solidFill>
                </a:rPr>
                <a:t>Health</a:t>
              </a:r>
              <a:r>
                <a:rPr lang="fr-FR" dirty="0" smtClean="0">
                  <a:solidFill>
                    <a:schemeClr val="bg1"/>
                  </a:solidFill>
                </a:rPr>
                <a:t>: Science and Programs</a:t>
              </a:r>
              <a:endParaRPr lang="fr-FR" dirty="0">
                <a:solidFill>
                  <a:schemeClr val="bg1"/>
                </a:solidFill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-36512" y="203123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Importance of reproductive </a:t>
            </a:r>
            <a:r>
              <a:rPr lang="fr-FR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factors</a:t>
            </a:r>
            <a:r>
              <a:rPr lang="fr-FR" sz="2400" b="1" baseline="300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fr-FR" sz="2400" b="1" baseline="300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685800" y="2884488"/>
            <a:ext cx="7772400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indent="-342900" algn="l">
              <a:spcBef>
                <a:spcPts val="2400"/>
              </a:spcBef>
              <a:buClr>
                <a:srgbClr val="00B0F0"/>
              </a:buClr>
              <a:buSzPct val="100000"/>
              <a:buFont typeface="Arial" pitchFamily="34" charset="0"/>
              <a:buChar char="•"/>
              <a:tabLst>
                <a:tab pos="1428750" algn="l"/>
              </a:tabLst>
            </a:pPr>
            <a:r>
              <a:rPr lang="en-US" sz="18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Early age at first pregnancy</a:t>
            </a:r>
            <a:br>
              <a:rPr lang="en-US" sz="18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</a:br>
            <a:r>
              <a:rPr lang="en-US" sz="18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Risk of anemia, LBW, VLBW, preterm birth, early preterm birth, neonatal mortality</a:t>
            </a:r>
          </a:p>
          <a:p>
            <a:pPr marL="457200" indent="-342900" algn="l">
              <a:spcBef>
                <a:spcPts val="2400"/>
              </a:spcBef>
              <a:buClr>
                <a:srgbClr val="00B0F0"/>
              </a:buClr>
              <a:buSzPct val="100000"/>
              <a:buFont typeface="Arial" pitchFamily="34" charset="0"/>
              <a:buChar char="•"/>
              <a:tabLst>
                <a:tab pos="1428750" algn="l"/>
              </a:tabLst>
            </a:pPr>
            <a:r>
              <a:rPr lang="en-US" sz="18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Short </a:t>
            </a:r>
            <a:r>
              <a:rPr lang="en-US" sz="1800" b="1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interpregnancy</a:t>
            </a:r>
            <a:r>
              <a:rPr lang="en-US" sz="18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interval</a:t>
            </a:r>
            <a:br>
              <a:rPr lang="en-US" sz="18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</a:br>
            <a:r>
              <a:rPr lang="en-US" sz="18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Risk of preterm birth, early preterm birth, LBW, stillbirth and neonatal death</a:t>
            </a:r>
            <a:endParaRPr lang="en-US" sz="18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269157" y="3232026"/>
            <a:ext cx="0" cy="23774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1278682" y="4350246"/>
            <a:ext cx="0" cy="23774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904181" y="5013176"/>
            <a:ext cx="48965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09328" y="5157192"/>
            <a:ext cx="7488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baseline="30000" dirty="0" smtClean="0"/>
              <a:t>+</a:t>
            </a:r>
            <a:r>
              <a:rPr lang="en-US" i="1" dirty="0" smtClean="0"/>
              <a:t> </a:t>
            </a:r>
            <a:r>
              <a:rPr lang="en-US" sz="2000" i="1" dirty="0" smtClean="0"/>
              <a:t>Both factors increase risk of LBW and PTB by </a:t>
            </a:r>
            <a:r>
              <a:rPr lang="en-US" sz="2000" i="1" dirty="0" smtClean="0">
                <a:solidFill>
                  <a:srgbClr val="FF0000"/>
                </a:solidFill>
              </a:rPr>
              <a:t>39 to 68%</a:t>
            </a:r>
            <a:endParaRPr lang="en-US" sz="20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9208881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Au65QgDzkOZ5mrOQvaemg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WtvIl9eGkyJQ7QXFYF_Rw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T1EEUB4u0qd68jXxWNWSw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kpo4d1cckunJ0HIA3Ds9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LEFT" val=" 282.125"/>
  <p:tag name="LTOP" val=" 156.25"/>
  <p:tag name="THINKCELLSHAPEDONOTDELETE" val="ppHme8BFbEkSU.QXvVypEw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B8QlxFMkUKA6H2q659USg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T1EEUB4u0qd68jXxWNWSw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kpo4d1cckunJ0HIA3Ds9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LEFT" val=" 282.125"/>
  <p:tag name="LTOP" val=" 156.25"/>
  <p:tag name="THINKCELLSHAPEDONOTDELETE" val="pzwRnPeJXX0K970hCt3FaJ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8FirY.nz02L4mfE49RQtQ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T1EEUB4u0qd68jXxWNWS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HQlkU7HQkakDPmj9Xn69g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kpo4d1cckunJ0HIA3Ds9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Sc9DWccDkq3AZ2k1YfMq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usXmwWxuU2UsGCYu1qKEA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LEFT" val=" 282.125"/>
  <p:tag name="LTOP" val=" 156.25"/>
  <p:tag name="THINKCELLSHAPEDONOTDELETE" val="p9vSbNJoGvUi4NSlS7eKSQw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KbfMwbTEU.MW1CxJEydh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T1EEUB4u0qd68jXxWNWSw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kpo4d1cckunJ0HIA3Ds9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LEFT" val=" 282.125"/>
  <p:tag name="LTOP" val=" 156.25"/>
  <p:tag name="THINKCELLSHAPEDONOTDELETE" val="pEjlevMR6OkydPYCB9EGAGA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1077</TotalTime>
  <Words>1222</Words>
  <Application>Microsoft Office PowerPoint</Application>
  <PresentationFormat>Affichage à l'écran (4:3)</PresentationFormat>
  <Paragraphs>196</Paragraphs>
  <Slides>19</Slides>
  <Notes>2</Notes>
  <HiddenSlides>0</HiddenSlides>
  <MMClips>0</MMClips>
  <ScaleCrop>false</ScaleCrop>
  <HeadingPairs>
    <vt:vector size="6" baseType="variant">
      <vt:variant>
        <vt:lpstr>Thème</vt:lpstr>
      </vt:variant>
      <vt:variant>
        <vt:i4>2</vt:i4>
      </vt:variant>
      <vt:variant>
        <vt:lpstr>Serveurs OLE incorporés</vt:lpstr>
      </vt:variant>
      <vt:variant>
        <vt:i4>0</vt:i4>
      </vt:variant>
      <vt:variant>
        <vt:lpstr>Titres des diapositives</vt:lpstr>
      </vt:variant>
      <vt:variant>
        <vt:i4>19</vt:i4>
      </vt:variant>
    </vt:vector>
  </HeadingPairs>
  <TitlesOfParts>
    <vt:vector size="21" baseType="lpstr">
      <vt:lpstr>Thème Office</vt:lpstr>
      <vt:lpstr>Custom Design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What needs to be done to enhance women’s nutrition to improve MNCH outcomes (adapted from Frances Donay)</vt:lpstr>
      <vt:lpstr>Diapositive 19</vt:lpstr>
    </vt:vector>
  </TitlesOfParts>
  <Company>UNICEF France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gdruhen</dc:creator>
  <cp:lastModifiedBy>ahelali</cp:lastModifiedBy>
  <cp:revision>76</cp:revision>
  <cp:lastPrinted>2013-05-06T20:37:43Z</cp:lastPrinted>
  <dcterms:created xsi:type="dcterms:W3CDTF">2013-04-16T12:02:01Z</dcterms:created>
  <dcterms:modified xsi:type="dcterms:W3CDTF">2013-05-13T17:30:45Z</dcterms:modified>
</cp:coreProperties>
</file>